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8" r:id="rId3"/>
    <p:sldId id="334" r:id="rId4"/>
    <p:sldId id="331" r:id="rId5"/>
    <p:sldId id="380" r:id="rId6"/>
    <p:sldId id="379" r:id="rId7"/>
    <p:sldId id="346" r:id="rId8"/>
    <p:sldId id="347" r:id="rId9"/>
    <p:sldId id="348" r:id="rId10"/>
    <p:sldId id="349" r:id="rId11"/>
    <p:sldId id="374" r:id="rId12"/>
    <p:sldId id="351" r:id="rId13"/>
    <p:sldId id="383" r:id="rId14"/>
    <p:sldId id="352" r:id="rId15"/>
    <p:sldId id="376" r:id="rId16"/>
    <p:sldId id="353" r:id="rId17"/>
    <p:sldId id="382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77" r:id="rId29"/>
    <p:sldId id="381" r:id="rId30"/>
    <p:sldId id="370" r:id="rId31"/>
    <p:sldId id="371" r:id="rId32"/>
    <p:sldId id="372" r:id="rId33"/>
    <p:sldId id="375" r:id="rId34"/>
    <p:sldId id="369" r:id="rId35"/>
    <p:sldId id="368" r:id="rId36"/>
  </p:sldIdLst>
  <p:sldSz cx="12192000" cy="6858000"/>
  <p:notesSz cx="6858000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775BA"/>
    <a:srgbClr val="293C7A"/>
    <a:srgbClr val="5BB3D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5" autoAdjust="0"/>
    <p:restoredTop sz="86437" autoAdjust="0"/>
  </p:normalViewPr>
  <p:slideViewPr>
    <p:cSldViewPr snapToGrid="0">
      <p:cViewPr>
        <p:scale>
          <a:sx n="100" d="100"/>
          <a:sy n="100" d="100"/>
        </p:scale>
        <p:origin x="-74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34" y="-108"/>
      </p:cViewPr>
      <p:guideLst>
        <p:guide orient="horz" pos="3127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6332"/>
          </a:xfrm>
          <a:prstGeom prst="rect">
            <a:avLst/>
          </a:prstGeom>
        </p:spPr>
        <p:txBody>
          <a:bodyPr vert="horz" lIns="95905" tIns="47953" rIns="95905" bIns="4795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96332"/>
          </a:xfrm>
          <a:prstGeom prst="rect">
            <a:avLst/>
          </a:prstGeom>
        </p:spPr>
        <p:txBody>
          <a:bodyPr vert="horz" lIns="95905" tIns="47953" rIns="95905" bIns="47953" rtlCol="0"/>
          <a:lstStyle>
            <a:lvl1pPr algn="r">
              <a:defRPr sz="1300"/>
            </a:lvl1pPr>
          </a:lstStyle>
          <a:p>
            <a:fld id="{8BB11D12-EBC7-4636-9ACE-AA8FD9CB5BDB}" type="datetimeFigureOut">
              <a:rPr lang="fr-FR" smtClean="0"/>
              <a:pPr/>
              <a:t>28/05/2018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5905" tIns="47953" rIns="95905" bIns="4795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4" y="9428584"/>
            <a:ext cx="2971800" cy="496332"/>
          </a:xfrm>
          <a:prstGeom prst="rect">
            <a:avLst/>
          </a:prstGeom>
        </p:spPr>
        <p:txBody>
          <a:bodyPr vert="horz" lIns="95905" tIns="47953" rIns="95905" bIns="47953" rtlCol="0" anchor="b"/>
          <a:lstStyle>
            <a:lvl1pPr algn="r">
              <a:defRPr sz="1300"/>
            </a:lvl1pPr>
          </a:lstStyle>
          <a:p>
            <a:fld id="{24F0AB33-B37E-4CA0-9EBE-F43F12AB65E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5905" tIns="47953" rIns="95905" bIns="4795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8056"/>
          </a:xfrm>
          <a:prstGeom prst="rect">
            <a:avLst/>
          </a:prstGeom>
        </p:spPr>
        <p:txBody>
          <a:bodyPr vert="horz" lIns="95905" tIns="47953" rIns="95905" bIns="47953" rtlCol="0"/>
          <a:lstStyle>
            <a:lvl1pPr algn="r">
              <a:defRPr sz="1300"/>
            </a:lvl1pPr>
          </a:lstStyle>
          <a:p>
            <a:fld id="{AD006DEE-6DB7-4C79-854E-2FBB617D4AD9}" type="datetimeFigureOut">
              <a:rPr lang="fr-FR" smtClean="0"/>
              <a:pPr/>
              <a:t>28/05/2018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05" tIns="47953" rIns="95905" bIns="4795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5905" tIns="47953" rIns="95905" bIns="4795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71800" cy="498055"/>
          </a:xfrm>
          <a:prstGeom prst="rect">
            <a:avLst/>
          </a:prstGeom>
        </p:spPr>
        <p:txBody>
          <a:bodyPr vert="horz" lIns="95905" tIns="47953" rIns="95905" bIns="4795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9428585"/>
            <a:ext cx="2971800" cy="498055"/>
          </a:xfrm>
          <a:prstGeom prst="rect">
            <a:avLst/>
          </a:prstGeom>
        </p:spPr>
        <p:txBody>
          <a:bodyPr vert="horz" lIns="95905" tIns="47953" rIns="95905" bIns="47953" rtlCol="0" anchor="b"/>
          <a:lstStyle>
            <a:lvl1pPr algn="r">
              <a:defRPr sz="1300"/>
            </a:lvl1pPr>
          </a:lstStyle>
          <a:p>
            <a:fld id="{566ED060-5326-46F7-AD6E-AA53D1E999A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5123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ED060-5326-46F7-AD6E-AA53D1E999A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9640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ED060-5326-46F7-AD6E-AA53D1E999A0}" type="slidenum">
              <a:rPr lang="fr-FR" smtClean="0"/>
              <a:pPr/>
              <a:t>4</a:t>
            </a:fld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D9E2FA-250D-41C2-8339-B47C27E85B47}" type="slidenum">
              <a:rPr lang="fr-FR" smtClean="0">
                <a:latin typeface="Arial" pitchFamily="34" charset="0"/>
              </a:rPr>
              <a:pPr/>
              <a:t>7</a:t>
            </a:fld>
            <a:endParaRPr lang="fr-FR" dirty="0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" y="741363"/>
            <a:ext cx="6621463" cy="3725862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057" y="4715985"/>
            <a:ext cx="5487889" cy="4467542"/>
          </a:xfrm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D9C0D-0E90-48B9-B4E1-2CAE665FDC9B}" type="slidenum">
              <a:rPr lang="fr-FR" smtClean="0">
                <a:latin typeface="Arial" pitchFamily="34" charset="0"/>
              </a:rPr>
              <a:pPr/>
              <a:t>8</a:t>
            </a:fld>
            <a:endParaRPr lang="fr-FR" dirty="0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" y="741363"/>
            <a:ext cx="6621463" cy="3725862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057" y="4715985"/>
            <a:ext cx="5487889" cy="4467542"/>
          </a:xfrm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EB37B6-BB6A-4092-9C12-395CECF31B91}" type="slidenum">
              <a:rPr lang="fr-FR" smtClean="0">
                <a:latin typeface="Arial" pitchFamily="34" charset="0"/>
              </a:rPr>
              <a:pPr/>
              <a:t>14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" y="741363"/>
            <a:ext cx="6627813" cy="372903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891" y="4713768"/>
            <a:ext cx="5026221" cy="4471977"/>
          </a:xfrm>
          <a:noFill/>
          <a:ln/>
        </p:spPr>
        <p:txBody>
          <a:bodyPr/>
          <a:lstStyle/>
          <a:p>
            <a:pPr eaLnBrk="1" hangingPunct="1"/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BD96A8-DA7F-414C-B20F-3FAADC00D6B4}" type="slidenum">
              <a:rPr lang="fr-FR" smtClean="0"/>
              <a:pPr/>
              <a:t>17</a:t>
            </a:fld>
            <a:endParaRPr lang="fr-FR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650" y="741363"/>
            <a:ext cx="6621463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819" y="4715831"/>
            <a:ext cx="5022367" cy="447003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9783855" indent="-39304331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98811" indent="-239762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78335" indent="-239762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157859" indent="-239762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637383" indent="-239762" defTabSz="47952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116907" indent="-239762" defTabSz="47952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596432" indent="-239762" defTabSz="47952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075956" indent="-239762" defTabSz="47952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3281D0-9913-4E59-B01C-73F657543070}" type="slidenum">
              <a:rPr lang="fr-FR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fr-FR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30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/>
            <a:r>
              <a:rPr lang="fr-FR" smtClean="0"/>
              <a:t>Modifiez les styles du texte du masque</a:t>
            </a: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630738" cy="6858000"/>
          </a:xfrm>
          <a:prstGeom prst="rect">
            <a:avLst/>
          </a:prstGeom>
          <a:solidFill>
            <a:srgbClr val="1E2E60"/>
          </a:solidFill>
          <a:ln>
            <a:solidFill>
              <a:srgbClr val="293C7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0010775" y="6384925"/>
            <a:ext cx="657225" cy="46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9953625" y="6462713"/>
            <a:ext cx="20002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100" dirty="0" smtClean="0">
                <a:solidFill>
                  <a:srgbClr val="293C7A"/>
                </a:solidFill>
                <a:latin typeface="Raleway Medium" panose="020B0603030101060003" pitchFamily="34" charset="0"/>
              </a:rPr>
              <a:t>www.kortex-psi.fr</a:t>
            </a:r>
            <a:endParaRPr lang="fr-FR" altLang="fr-FR" sz="1100" dirty="0">
              <a:solidFill>
                <a:srgbClr val="293C7A"/>
              </a:solidFill>
              <a:latin typeface="Raleway Medium" panose="020B06030301010600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2958" y="1674148"/>
            <a:ext cx="6114198" cy="11009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1" cap="all" baseline="0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</a:t>
            </a:r>
            <a:br>
              <a:rPr lang="fr-FR" dirty="0" smtClean="0"/>
            </a:br>
            <a:r>
              <a:rPr lang="fr-FR" dirty="0" smtClean="0"/>
              <a:t>DU TITRE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42958" y="4021327"/>
            <a:ext cx="719996" cy="72002"/>
          </a:xfrm>
          <a:prstGeom prst="rect">
            <a:avLst/>
          </a:prstGeom>
          <a:solidFill>
            <a:srgbClr val="3775BA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5142958" y="4100621"/>
            <a:ext cx="6150684" cy="487620"/>
          </a:xfrm>
        </p:spPr>
        <p:txBody>
          <a:bodyPr wrap="square" tIns="108000" anchor="t" anchorCtr="0">
            <a:noAutofit/>
          </a:bodyPr>
          <a:lstStyle>
            <a:lvl1pPr marL="0" indent="0">
              <a:buNone/>
              <a:defRPr sz="2400" b="0">
                <a:solidFill>
                  <a:srgbClr val="293C7A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2pPr>
            <a:lvl3pPr marL="91440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3pPr>
            <a:lvl4pPr marL="137160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4pPr>
            <a:lvl5pPr marL="182880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pic>
        <p:nvPicPr>
          <p:cNvPr id="10" name="Image 9" descr="New_Logo-Kortex-quadri-by_li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2949" y="2987595"/>
            <a:ext cx="3116036" cy="10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960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- Titres et niveau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ACD80-29E3-4B48-BCC4-5DA59197E0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1965497" y="3043378"/>
            <a:ext cx="8654878" cy="529715"/>
          </a:xfrm>
          <a:solidFill>
            <a:srgbClr val="1E2E60"/>
          </a:solidFill>
          <a:ln>
            <a:noFill/>
          </a:ln>
          <a:effectLst/>
        </p:spPr>
        <p:txBody>
          <a:bodyPr wrap="square" lIns="360000" tIns="180000" rIns="360000" bIns="180000" anchor="t" anchorCtr="0">
            <a:sp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2284" y="2724758"/>
            <a:ext cx="313213" cy="318620"/>
          </a:xfrm>
          <a:prstGeom prst="rect">
            <a:avLst/>
          </a:prstGeom>
          <a:solidFill>
            <a:srgbClr val="377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93028"/>
          </a:xfrm>
        </p:spPr>
        <p:txBody>
          <a:bodyPr tIns="180000" anchor="t" anchorCtr="0">
            <a:noAutofit/>
          </a:bodyPr>
          <a:lstStyle>
            <a:lvl1pPr>
              <a:defRPr sz="2400" b="1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269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-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14300" y="0"/>
            <a:ext cx="107115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/>
            <a:r>
              <a:rPr lang="fr-FR" smtClean="0"/>
              <a:t>Modifiez les styles du texte du masque</a:t>
            </a:r>
            <a:endParaRPr lang="fr-FR" dirty="0" smtClean="0"/>
          </a:p>
        </p:txBody>
      </p:sp>
      <p:sp>
        <p:nvSpPr>
          <p:cNvPr id="7" name="Rectangle 6"/>
          <p:cNvSpPr/>
          <p:nvPr/>
        </p:nvSpPr>
        <p:spPr>
          <a:xfrm>
            <a:off x="838200" y="3962400"/>
            <a:ext cx="10515600" cy="46038"/>
          </a:xfrm>
          <a:prstGeom prst="rect">
            <a:avLst/>
          </a:prstGeom>
          <a:solidFill>
            <a:srgbClr val="293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/>
          </p:nvPr>
        </p:nvSpPr>
        <p:spPr>
          <a:xfrm>
            <a:off x="5213711" y="4276454"/>
            <a:ext cx="2025290" cy="1200422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181101" y="1826715"/>
            <a:ext cx="9753600" cy="478387"/>
          </a:xfrm>
        </p:spPr>
        <p:txBody>
          <a:bodyPr wrap="square" tIns="72000" bIns="36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400000"/>
              <a:buFont typeface="Arial" panose="020B0604020202020204" pitchFamily="34" charset="0"/>
              <a:buNone/>
              <a:tabLst/>
              <a:defRPr sz="2000" b="0" i="0" baseline="0">
                <a:solidFill>
                  <a:srgbClr val="293C7A"/>
                </a:solidFill>
                <a:latin typeface="Raleway Medium" panose="020B06030301010600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just">
              <a:lnSpc>
                <a:spcPct val="120000"/>
              </a:lnSpc>
            </a:pPr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838199" y="3685956"/>
            <a:ext cx="10291355" cy="276417"/>
          </a:xfrm>
          <a:ln>
            <a:noFill/>
          </a:ln>
        </p:spPr>
        <p:txBody>
          <a:bodyPr bIns="36000" anchor="b" anchorCtr="0">
            <a:noAutofit/>
          </a:bodyPr>
          <a:lstStyle>
            <a:lvl1pPr marL="0" indent="0" algn="r">
              <a:buNone/>
              <a:defRPr sz="1400" b="0">
                <a:solidFill>
                  <a:srgbClr val="293C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F2DB3-57A8-43C4-8AB0-CE466AC4D9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6947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52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096000" y="3016250"/>
            <a:ext cx="5095875" cy="44450"/>
          </a:xfrm>
          <a:prstGeom prst="rect">
            <a:avLst/>
          </a:prstGeom>
          <a:solidFill>
            <a:srgbClr val="293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/>
          </p:nvPr>
        </p:nvSpPr>
        <p:spPr>
          <a:xfrm>
            <a:off x="1256163" y="1544863"/>
            <a:ext cx="3600000" cy="3600000"/>
          </a:xfrm>
          <a:prstGeom prst="ellipse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>
          <a:xfrm>
            <a:off x="6063207" y="2555874"/>
            <a:ext cx="5506093" cy="352425"/>
          </a:xfrm>
        </p:spPr>
        <p:txBody>
          <a:bodyPr/>
          <a:lstStyle>
            <a:lvl1pPr marL="0" indent="0">
              <a:buNone/>
              <a:defRPr sz="1600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8"/>
          </p:nvPr>
        </p:nvSpPr>
        <p:spPr>
          <a:xfrm>
            <a:off x="7446963" y="3429000"/>
            <a:ext cx="3581400" cy="9969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200">
                <a:solidFill>
                  <a:srgbClr val="293C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063208" y="1969302"/>
            <a:ext cx="5506092" cy="50096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0" cap="none"/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9" name="Image 8" descr="New_Logo-Kortex-quadri-by_li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04806" y="3647033"/>
            <a:ext cx="1540328" cy="5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1634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9301" y="6356350"/>
            <a:ext cx="439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118C02-E552-4409-B7E8-936891F12D4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121802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9301" y="6356350"/>
            <a:ext cx="439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118C02-E552-4409-B7E8-936891F12D4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313755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788"/>
            </a:lvl4pPr>
            <a:lvl5pPr>
              <a:defRPr sz="675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9301" y="6356350"/>
            <a:ext cx="439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118C02-E552-4409-B7E8-936891F12D4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138091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016000" y="325438"/>
            <a:ext cx="10769600" cy="546576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719667" y="5445125"/>
            <a:ext cx="163195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1377085" y="6524626"/>
            <a:ext cx="747183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64C7-F690-4CDB-919C-A788CAFCBED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bandeau-bas-kortex"/>
          <p:cNvPicPr>
            <a:picLocks noChangeAspect="1" noChangeArrowheads="1"/>
          </p:cNvPicPr>
          <p:nvPr userDrawn="1"/>
        </p:nvPicPr>
        <p:blipFill>
          <a:blip r:embed="rId2" cstate="print"/>
          <a:srcRect l="606" t="-1299" r="2222" b="16884"/>
          <a:stretch>
            <a:fillRect/>
          </a:stretch>
        </p:blipFill>
        <p:spPr bwMode="auto">
          <a:xfrm>
            <a:off x="0" y="6308726"/>
            <a:ext cx="12217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AutoShape 40"/>
          <p:cNvCxnSpPr>
            <a:cxnSpLocks noChangeShapeType="1"/>
          </p:cNvCxnSpPr>
          <p:nvPr userDrawn="1"/>
        </p:nvCxnSpPr>
        <p:spPr bwMode="auto">
          <a:xfrm rot="10800000" flipV="1">
            <a:off x="207433" y="611189"/>
            <a:ext cx="1481667" cy="5608637"/>
          </a:xfrm>
          <a:prstGeom prst="bentConnector2">
            <a:avLst/>
          </a:prstGeom>
          <a:noFill/>
          <a:ln w="25400">
            <a:solidFill>
              <a:srgbClr val="BABBBC"/>
            </a:solidFill>
            <a:miter lim="800000"/>
            <a:headEnd/>
            <a:tailEnd/>
          </a:ln>
        </p:spPr>
      </p:cxnSp>
      <p:pic>
        <p:nvPicPr>
          <p:cNvPr id="4" name="Picture 75" descr="bandeau-Kortex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ject 44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64651" y="5661026"/>
            <a:ext cx="2520949" cy="633413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719667" y="5445125"/>
            <a:ext cx="1631951" cy="4572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1377085" y="6524626"/>
            <a:ext cx="747183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AA9DF-5C8C-4D41-8251-3B3C8414D3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Matinée monétique 2017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4005-BF91-46EE-A915-46B06F8F68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930401" y="325439"/>
            <a:ext cx="9596967" cy="604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016000" y="1219200"/>
            <a:ext cx="5283200" cy="2209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283200" cy="2209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016000" y="3581400"/>
            <a:ext cx="5283200" cy="2209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02400" y="3581400"/>
            <a:ext cx="5283200" cy="2209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719667" y="5445125"/>
            <a:ext cx="163195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11377085" y="6524626"/>
            <a:ext cx="747183" cy="333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79F9A-3EFF-4DB7-BE71-1566B5BD2225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Titre de Parti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effectLst/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17" name="Espace réservé du texte 2"/>
          <p:cNvSpPr>
            <a:spLocks noGrp="1"/>
          </p:cNvSpPr>
          <p:nvPr>
            <p:ph type="body" idx="1"/>
          </p:nvPr>
        </p:nvSpPr>
        <p:spPr>
          <a:xfrm>
            <a:off x="5073649" y="0"/>
            <a:ext cx="6346826" cy="6858000"/>
          </a:xfrm>
          <a:solidFill>
            <a:schemeClr val="bg1">
              <a:alpha val="70000"/>
            </a:schemeClr>
          </a:solidFill>
          <a:effectLst/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29275" y="2784475"/>
            <a:ext cx="5429250" cy="711200"/>
          </a:xfrm>
        </p:spPr>
        <p:txBody>
          <a:bodyPr>
            <a:noAutofit/>
          </a:bodyPr>
          <a:lstStyle>
            <a:lvl1pPr>
              <a:defRPr sz="3000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</a:t>
            </a:r>
            <a:br>
              <a:rPr lang="fr-FR" dirty="0" smtClean="0"/>
            </a:br>
            <a:r>
              <a:rPr lang="fr-FR" dirty="0" smtClean="0"/>
              <a:t>du titre</a:t>
            </a:r>
            <a:endParaRPr lang="en-US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>
          <a:xfrm>
            <a:off x="5598318" y="1752360"/>
            <a:ext cx="5491163" cy="286232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  <a:lvl2pPr marL="45720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2pPr>
            <a:lvl3pPr marL="91440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3pPr>
            <a:lvl4pPr marL="137160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4pPr>
            <a:lvl5pPr marL="1828800" indent="0">
              <a:buNone/>
              <a:defRPr sz="1400" b="1">
                <a:solidFill>
                  <a:srgbClr val="293C7A"/>
                </a:solidFill>
                <a:latin typeface="Raleway Medium" panose="020B0603030101060003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Rectangle 7"/>
          <p:cNvSpPr/>
          <p:nvPr/>
        </p:nvSpPr>
        <p:spPr>
          <a:xfrm>
            <a:off x="5686425" y="2039938"/>
            <a:ext cx="539750" cy="34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2016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0572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535238"/>
            <a:ext cx="657225" cy="46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932363" y="700088"/>
            <a:ext cx="57150" cy="5427662"/>
          </a:xfrm>
          <a:prstGeom prst="rect">
            <a:avLst/>
          </a:prstGeom>
          <a:solidFill>
            <a:srgbClr val="293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1275"/>
            <a:ext cx="3704617" cy="1177250"/>
          </a:xfrm>
        </p:spPr>
        <p:txBody>
          <a:bodyPr tIns="144000" anchor="t" anchorCtr="0">
            <a:noAutofit/>
          </a:bodyPr>
          <a:lstStyle>
            <a:lvl1pPr>
              <a:defRPr sz="3600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 smtClean="0">
                <a:solidFill>
                  <a:srgbClr val="293C7A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380A5E-4752-4269-ADDC-5A4A75E9A23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5858142" y="1363229"/>
            <a:ext cx="5711159" cy="4589896"/>
          </a:xfrm>
        </p:spPr>
        <p:txBody>
          <a:bodyPr>
            <a:noAutofit/>
          </a:bodyPr>
          <a:lstStyle>
            <a:lvl1pPr marL="285750" indent="-285750">
              <a:buFontTx/>
              <a:buBlip>
                <a:blip r:embed="rId2"/>
              </a:buBlip>
              <a:defRPr sz="1600" b="0">
                <a:solidFill>
                  <a:srgbClr val="3775BA"/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181790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17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0482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/>
            <a:r>
              <a:rPr lang="fr-FR" smtClean="0"/>
              <a:t>Modifiez les styles du texte du masque</a:t>
            </a:r>
            <a:endParaRPr lang="fr-FR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697E-2711-4883-8299-355C69984C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2335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067C9-8448-49FD-A155-8A5DB24EBE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/>
        <p:txBody>
          <a:bodyPr tIns="180000" anchor="t" anchorCtr="0"/>
          <a:lstStyle>
            <a:lvl1pPr>
              <a:defRPr sz="2400" b="1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38201" y="1571625"/>
            <a:ext cx="10515599" cy="416787"/>
          </a:xfr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31197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Imag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838200" y="1892754"/>
            <a:ext cx="4976949" cy="373597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838200" y="5720172"/>
            <a:ext cx="4976949" cy="509836"/>
          </a:xfrm>
        </p:spPr>
        <p:txBody>
          <a:bodyPr>
            <a:noAutofit/>
          </a:bodyPr>
          <a:lstStyle>
            <a:lvl1pPr marL="0" indent="0" algn="ctr">
              <a:buNone/>
              <a:defRPr sz="1000" b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D8DC7-E6B6-47B1-9E70-C84FF8F139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/>
        <p:txBody>
          <a:bodyPr tIns="180000" anchor="t" anchorCtr="0"/>
          <a:lstStyle>
            <a:lvl1pPr>
              <a:defRPr sz="2400" b="1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8"/>
          </p:nvPr>
        </p:nvSpPr>
        <p:spPr>
          <a:xfrm>
            <a:off x="6286500" y="1892300"/>
            <a:ext cx="5067300" cy="37369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11915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Image et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650557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6748321" y="1105176"/>
            <a:ext cx="4234004" cy="4413910"/>
          </a:xfrm>
          <a:prstGeom prst="ellipse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6376849" y="5519086"/>
            <a:ext cx="4976949" cy="509836"/>
          </a:xfrm>
        </p:spPr>
        <p:txBody>
          <a:bodyPr>
            <a:noAutofit/>
          </a:bodyPr>
          <a:lstStyle>
            <a:lvl1pPr marL="0" indent="0" algn="ctr">
              <a:buNone/>
              <a:defRPr sz="1000" b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AEA6-4540-444B-81CD-F8AD8E6ACD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904875" y="1105176"/>
            <a:ext cx="5092226" cy="492414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63168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Image et tex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6885323" y="1551206"/>
            <a:ext cx="3960000" cy="3960000"/>
          </a:xfrm>
          <a:prstGeom prst="ellipse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6376849" y="5519086"/>
            <a:ext cx="4976949" cy="509836"/>
          </a:xfrm>
        </p:spPr>
        <p:txBody>
          <a:bodyPr>
            <a:noAutofit/>
          </a:bodyPr>
          <a:lstStyle>
            <a:lvl1pPr marL="0" indent="0" algn="ctr">
              <a:buNone/>
              <a:defRPr sz="1000" b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AEA6-4540-444B-81CD-F8AD8E6ACD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904875" y="1257300"/>
            <a:ext cx="5092226" cy="47720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122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17 - Titres et niv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838201" y="1933575"/>
            <a:ext cx="10515599" cy="416787"/>
          </a:xfr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 smtClean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ACD80-29E3-4B48-BCC4-5DA59197E0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2356022" y="4005403"/>
            <a:ext cx="7626178" cy="529715"/>
          </a:xfrm>
          <a:solidFill>
            <a:srgbClr val="1E2E60"/>
          </a:solidFill>
          <a:ln>
            <a:noFill/>
          </a:ln>
          <a:effectLst/>
        </p:spPr>
        <p:txBody>
          <a:bodyPr lIns="360000" tIns="180000" rIns="360000" bIns="180000" anchor="t" anchorCtr="0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2809" y="3686783"/>
            <a:ext cx="313213" cy="318620"/>
          </a:xfrm>
          <a:prstGeom prst="rect">
            <a:avLst/>
          </a:prstGeom>
          <a:solidFill>
            <a:srgbClr val="377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93028"/>
          </a:xfrm>
        </p:spPr>
        <p:txBody>
          <a:bodyPr tIns="180000" anchor="t" anchorCtr="0">
            <a:noAutofit/>
          </a:bodyPr>
          <a:lstStyle>
            <a:lvl1pPr>
              <a:defRPr sz="2400" b="1">
                <a:solidFill>
                  <a:srgbClr val="293C7A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211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55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MODIFIEZ LE STYLE DU TITRE</a:t>
            </a:r>
            <a:endParaRPr lang="en-US" altLang="fr-FR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464843"/>
            <a:ext cx="10515600" cy="4351338"/>
          </a:xfrm>
          <a:prstGeom prst="rect">
            <a:avLst/>
          </a:prstGeom>
          <a:noFill/>
          <a:ln>
            <a:noFill/>
          </a:ln>
          <a:effectLst>
            <a:glow rad="127000">
              <a:srgbClr val="293C7A"/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Modifiez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i="1" dirty="0" smtClean="0">
                <a:solidFill>
                  <a:srgbClr val="293C7A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Matinée monétique 2017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7169" t="15447" b="8041"/>
          <a:stretch/>
        </p:blipFill>
        <p:spPr>
          <a:xfrm flipH="1">
            <a:off x="11601045" y="6300177"/>
            <a:ext cx="352682" cy="36531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9301" y="6356350"/>
            <a:ext cx="439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118C02-E552-4409-B7E8-936891F12D4B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838200" y="256382"/>
            <a:ext cx="519724" cy="38099"/>
          </a:xfrm>
          <a:prstGeom prst="rect">
            <a:avLst/>
          </a:prstGeom>
          <a:solidFill>
            <a:srgbClr val="377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New_Logo-Kortex-quadri-by_lite.jp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10703379" y="403547"/>
            <a:ext cx="1235528" cy="4210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13" r:id="rId4"/>
    <p:sldLayoutId id="2147483712" r:id="rId5"/>
    <p:sldLayoutId id="2147483709" r:id="rId6"/>
    <p:sldLayoutId id="2147483710" r:id="rId7"/>
    <p:sldLayoutId id="2147483716" r:id="rId8"/>
    <p:sldLayoutId id="2147483707" r:id="rId9"/>
    <p:sldLayoutId id="2147483715" r:id="rId10"/>
    <p:sldLayoutId id="2147483711" r:id="rId11"/>
    <p:sldLayoutId id="2147483714" r:id="rId12"/>
    <p:sldLayoutId id="2147483717" r:id="rId13"/>
    <p:sldLayoutId id="2147483718" r:id="rId14"/>
    <p:sldLayoutId id="2147483727" r:id="rId15"/>
    <p:sldLayoutId id="2147483730" r:id="rId16"/>
    <p:sldLayoutId id="2147483731" r:id="rId17"/>
    <p:sldLayoutId id="2147483732" r:id="rId18"/>
    <p:sldLayoutId id="2147483733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 baseline="0">
          <a:solidFill>
            <a:srgbClr val="293C7A"/>
          </a:solidFill>
          <a:latin typeface="Raleway Medium" panose="020B0603030101060003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lang="fr-FR" altLang="fr-FR" sz="1800" kern="1200" dirty="0" smtClean="0">
          <a:ln>
            <a:noFill/>
          </a:ln>
          <a:solidFill>
            <a:srgbClr val="293C7A"/>
          </a:solidFill>
          <a:latin typeface="Raleway Medium" panose="020B0603030101060003" pitchFamily="34" charset="0"/>
          <a:ea typeface="+mn-ea"/>
          <a:cs typeface="+mn-cs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50000"/>
        <a:buFont typeface="Arial" panose="020B0604020202020204" pitchFamily="34" charset="0"/>
        <a:buNone/>
        <a:defRPr sz="1600" kern="1200">
          <a:solidFill>
            <a:srgbClr val="3775BA"/>
          </a:solidFill>
          <a:latin typeface="Raleway Medium" panose="020B0603030101060003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775BA"/>
        </a:buClr>
        <a:buSzPct val="100000"/>
        <a:buFont typeface="Wingdings" panose="05000000000000000000" pitchFamily="2" charset="2"/>
        <a:buChar char=""/>
        <a:defRPr sz="1400" kern="1200">
          <a:solidFill>
            <a:srgbClr val="293C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3775BA"/>
        </a:buClr>
        <a:buSzPct val="200000"/>
        <a:buFont typeface="Raleway Medium" panose="020B0603030101060003" pitchFamily="34" charset="0"/>
        <a:buChar char="–"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93C7A"/>
          </a:solidFill>
          <a:latin typeface="Raleway Medium" panose="020B06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11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ortex-psi.fr/applis/trafic.html" TargetMode="External"/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hyperlink" Target="http://www.kortex-psi.fr/applis/securite.html" TargetMode="External"/><Relationship Id="rId17" Type="http://schemas.openxmlformats.org/officeDocument/2006/relationships/image" Target="../media/image72.png"/><Relationship Id="rId2" Type="http://schemas.openxmlformats.org/officeDocument/2006/relationships/hyperlink" Target="http://www.kortex-psi.fr/applis/industrie.html" TargetMode="Externa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ortex-psi.fr/applis/energie.html" TargetMode="External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43.png"/><Relationship Id="rId10" Type="http://schemas.openxmlformats.org/officeDocument/2006/relationships/hyperlink" Target="http://www.kortex-psi.fr/applis/monetique.html" TargetMode="External"/><Relationship Id="rId19" Type="http://schemas.openxmlformats.org/officeDocument/2006/relationships/image" Target="../media/image74.jpeg"/><Relationship Id="rId4" Type="http://schemas.openxmlformats.org/officeDocument/2006/relationships/hyperlink" Target="http://www.kortex-psi.fr/applis/affichage.html" TargetMode="External"/><Relationship Id="rId9" Type="http://schemas.openxmlformats.org/officeDocument/2006/relationships/image" Target="../media/image68.png"/><Relationship Id="rId14" Type="http://schemas.openxmlformats.org/officeDocument/2006/relationships/hyperlink" Target="http://www.kortex-psi.fr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png"/><Relationship Id="rId18" Type="http://schemas.openxmlformats.org/officeDocument/2006/relationships/image" Target="../media/image99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0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12" Type="http://schemas.openxmlformats.org/officeDocument/2006/relationships/image" Target="../media/image110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5" Type="http://schemas.openxmlformats.org/officeDocument/2006/relationships/image" Target="../media/image99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Relationship Id="rId1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2.png"/><Relationship Id="rId7" Type="http://schemas.openxmlformats.org/officeDocument/2006/relationships/image" Target="../media/image77.png"/><Relationship Id="rId12" Type="http://schemas.openxmlformats.org/officeDocument/2006/relationships/image" Target="../media/image11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11" Type="http://schemas.openxmlformats.org/officeDocument/2006/relationships/image" Target="../media/image99.png"/><Relationship Id="rId5" Type="http://schemas.openxmlformats.org/officeDocument/2006/relationships/image" Target="../media/image103.png"/><Relationship Id="rId10" Type="http://schemas.openxmlformats.org/officeDocument/2006/relationships/image" Target="../media/image95.png"/><Relationship Id="rId4" Type="http://schemas.openxmlformats.org/officeDocument/2006/relationships/image" Target="../media/image102.png"/><Relationship Id="rId9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26" Type="http://schemas.openxmlformats.org/officeDocument/2006/relationships/image" Target="../media/image134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86.png"/><Relationship Id="rId34" Type="http://schemas.openxmlformats.org/officeDocument/2006/relationships/image" Target="../media/image140.jpeg"/><Relationship Id="rId7" Type="http://schemas.openxmlformats.org/officeDocument/2006/relationships/image" Target="../media/image101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5" Type="http://schemas.openxmlformats.org/officeDocument/2006/relationships/image" Target="../media/image110.jpeg"/><Relationship Id="rId33" Type="http://schemas.openxmlformats.org/officeDocument/2006/relationships/image" Target="../media/image139.jpe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26.png"/><Relationship Id="rId20" Type="http://schemas.openxmlformats.org/officeDocument/2006/relationships/image" Target="../media/image130.wmf"/><Relationship Id="rId29" Type="http://schemas.openxmlformats.org/officeDocument/2006/relationships/image" Target="../media/image137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9.wmf"/><Relationship Id="rId11" Type="http://schemas.openxmlformats.org/officeDocument/2006/relationships/image" Target="../media/image121.png"/><Relationship Id="rId24" Type="http://schemas.openxmlformats.org/officeDocument/2006/relationships/image" Target="../media/image133.png"/><Relationship Id="rId32" Type="http://schemas.openxmlformats.org/officeDocument/2006/relationships/image" Target="../media/image95.png"/><Relationship Id="rId5" Type="http://schemas.openxmlformats.org/officeDocument/2006/relationships/image" Target="../media/image118.wmf"/><Relationship Id="rId15" Type="http://schemas.openxmlformats.org/officeDocument/2006/relationships/image" Target="../media/image125.png"/><Relationship Id="rId23" Type="http://schemas.openxmlformats.org/officeDocument/2006/relationships/image" Target="../media/image132.png"/><Relationship Id="rId28" Type="http://schemas.openxmlformats.org/officeDocument/2006/relationships/image" Target="../media/image136.png"/><Relationship Id="rId10" Type="http://schemas.openxmlformats.org/officeDocument/2006/relationships/image" Target="../media/image26.jpeg"/><Relationship Id="rId19" Type="http://schemas.openxmlformats.org/officeDocument/2006/relationships/image" Target="../media/image129.png"/><Relationship Id="rId31" Type="http://schemas.openxmlformats.org/officeDocument/2006/relationships/image" Target="../media/image111.png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24.png"/><Relationship Id="rId22" Type="http://schemas.openxmlformats.org/officeDocument/2006/relationships/image" Target="../media/image131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35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wmf"/><Relationship Id="rId18" Type="http://schemas.openxmlformats.org/officeDocument/2006/relationships/image" Target="../media/image154.png"/><Relationship Id="rId3" Type="http://schemas.openxmlformats.org/officeDocument/2006/relationships/image" Target="../media/image85.png"/><Relationship Id="rId21" Type="http://schemas.openxmlformats.org/officeDocument/2006/relationships/image" Target="../media/image155.png"/><Relationship Id="rId7" Type="http://schemas.openxmlformats.org/officeDocument/2006/relationships/image" Target="../media/image146.jpeg"/><Relationship Id="rId12" Type="http://schemas.openxmlformats.org/officeDocument/2006/relationships/image" Target="../media/image150.jpe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10.xml"/><Relationship Id="rId16" Type="http://schemas.openxmlformats.org/officeDocument/2006/relationships/oleObject" Target="../embeddings/oleObject4.bin"/><Relationship Id="rId20" Type="http://schemas.openxmlformats.org/officeDocument/2006/relationships/image" Target="../media/image9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5.wmf"/><Relationship Id="rId11" Type="http://schemas.openxmlformats.org/officeDocument/2006/relationships/image" Target="../media/image149.png"/><Relationship Id="rId5" Type="http://schemas.openxmlformats.org/officeDocument/2006/relationships/image" Target="../media/image144.jpeg"/><Relationship Id="rId15" Type="http://schemas.openxmlformats.org/officeDocument/2006/relationships/image" Target="../media/image153.png"/><Relationship Id="rId10" Type="http://schemas.openxmlformats.org/officeDocument/2006/relationships/hyperlink" Target="http://www.orange.fr/0/visiteur/PV?PS=GEHPACCRTS" TargetMode="External"/><Relationship Id="rId19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8.jpe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range.fr/0/visiteur/PV?PS=GEHPACCRTS" TargetMode="External"/><Relationship Id="rId13" Type="http://schemas.openxmlformats.org/officeDocument/2006/relationships/image" Target="../media/image153.png"/><Relationship Id="rId3" Type="http://schemas.openxmlformats.org/officeDocument/2006/relationships/image" Target="../media/image85.png"/><Relationship Id="rId7" Type="http://schemas.openxmlformats.org/officeDocument/2006/relationships/image" Target="../media/image148.jpeg"/><Relationship Id="rId12" Type="http://schemas.openxmlformats.org/officeDocument/2006/relationships/image" Target="../media/image152.png"/><Relationship Id="rId17" Type="http://schemas.openxmlformats.org/officeDocument/2006/relationships/image" Target="../media/image158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99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7.png"/><Relationship Id="rId11" Type="http://schemas.openxmlformats.org/officeDocument/2006/relationships/image" Target="../media/image151.wmf"/><Relationship Id="rId5" Type="http://schemas.openxmlformats.org/officeDocument/2006/relationships/image" Target="../media/image145.wmf"/><Relationship Id="rId15" Type="http://schemas.openxmlformats.org/officeDocument/2006/relationships/image" Target="../media/image157.png"/><Relationship Id="rId10" Type="http://schemas.openxmlformats.org/officeDocument/2006/relationships/image" Target="../media/image150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49.png"/><Relationship Id="rId14" Type="http://schemas.openxmlformats.org/officeDocument/2006/relationships/image" Target="../media/image1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13" Type="http://schemas.openxmlformats.org/officeDocument/2006/relationships/image" Target="../media/image148.jpeg"/><Relationship Id="rId18" Type="http://schemas.openxmlformats.org/officeDocument/2006/relationships/image" Target="../media/image99.png"/><Relationship Id="rId3" Type="http://schemas.openxmlformats.org/officeDocument/2006/relationships/image" Target="../media/image85.png"/><Relationship Id="rId7" Type="http://schemas.openxmlformats.org/officeDocument/2006/relationships/image" Target="../media/image147.png"/><Relationship Id="rId12" Type="http://schemas.openxmlformats.org/officeDocument/2006/relationships/image" Target="../media/image160.png"/><Relationship Id="rId17" Type="http://schemas.openxmlformats.org/officeDocument/2006/relationships/image" Target="../media/image161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50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5.wmf"/><Relationship Id="rId11" Type="http://schemas.openxmlformats.org/officeDocument/2006/relationships/image" Target="../media/image159.png"/><Relationship Id="rId5" Type="http://schemas.openxmlformats.org/officeDocument/2006/relationships/image" Target="../media/image156.png"/><Relationship Id="rId15" Type="http://schemas.openxmlformats.org/officeDocument/2006/relationships/image" Target="../media/image149.png"/><Relationship Id="rId10" Type="http://schemas.openxmlformats.org/officeDocument/2006/relationships/image" Target="../media/image153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52.png"/><Relationship Id="rId14" Type="http://schemas.openxmlformats.org/officeDocument/2006/relationships/hyperlink" Target="http://www.orange.fr/0/visiteur/PV?PS=GEHPACCRT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69.png"/><Relationship Id="rId18" Type="http://schemas.openxmlformats.org/officeDocument/2006/relationships/image" Target="../media/image173.jpeg"/><Relationship Id="rId3" Type="http://schemas.openxmlformats.org/officeDocument/2006/relationships/image" Target="../media/image162.png"/><Relationship Id="rId21" Type="http://schemas.openxmlformats.org/officeDocument/2006/relationships/image" Target="../media/image149.png"/><Relationship Id="rId7" Type="http://schemas.openxmlformats.org/officeDocument/2006/relationships/image" Target="../media/image165.png"/><Relationship Id="rId12" Type="http://schemas.openxmlformats.org/officeDocument/2006/relationships/image" Target="../media/image168.png"/><Relationship Id="rId17" Type="http://schemas.openxmlformats.org/officeDocument/2006/relationships/image" Target="../media/image172.png"/><Relationship Id="rId2" Type="http://schemas.openxmlformats.org/officeDocument/2006/relationships/image" Target="../media/image85.png"/><Relationship Id="rId16" Type="http://schemas.openxmlformats.org/officeDocument/2006/relationships/image" Target="../media/image171.jpeg"/><Relationship Id="rId20" Type="http://schemas.openxmlformats.org/officeDocument/2006/relationships/hyperlink" Target="http://www.orange.fr/0/visiteur/PV?PS=GEHPACCRT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167.png"/><Relationship Id="rId5" Type="http://schemas.openxmlformats.org/officeDocument/2006/relationships/image" Target="../media/image164.jpeg"/><Relationship Id="rId15" Type="http://schemas.openxmlformats.org/officeDocument/2006/relationships/hyperlink" Target="http://images.google.fr/imgres?imgurl=http://infracom-france.com/blog/wp-content/wifi.gif&amp;imgrefurl=http://infracom-france.com/blog2/?tag=livebox&amp;usg=__Afk0gqhRC0Y-UqDmQj3Vv7JY6aQ=&amp;h=185&amp;w=292&amp;sz=5&amp;hl=fr&amp;start=8&amp;tbnid=A5U2LHIFcPY2SM:&amp;tbnh=73&amp;tbnw=115&amp;prev=/images?q=sagem+wifi&amp;gbv=2&amp;hl=fr" TargetMode="External"/><Relationship Id="rId23" Type="http://schemas.openxmlformats.org/officeDocument/2006/relationships/image" Target="../media/image30.png"/><Relationship Id="rId10" Type="http://schemas.openxmlformats.org/officeDocument/2006/relationships/image" Target="../media/image131.png"/><Relationship Id="rId19" Type="http://schemas.openxmlformats.org/officeDocument/2006/relationships/image" Target="../media/image148.jpeg"/><Relationship Id="rId4" Type="http://schemas.openxmlformats.org/officeDocument/2006/relationships/image" Target="../media/image163.png"/><Relationship Id="rId9" Type="http://schemas.openxmlformats.org/officeDocument/2006/relationships/image" Target="../media/image166.png"/><Relationship Id="rId14" Type="http://schemas.openxmlformats.org/officeDocument/2006/relationships/image" Target="../media/image170.png"/><Relationship Id="rId22" Type="http://schemas.openxmlformats.org/officeDocument/2006/relationships/image" Target="../media/image1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13" Type="http://schemas.openxmlformats.org/officeDocument/2006/relationships/image" Target="../media/image180.png"/><Relationship Id="rId18" Type="http://schemas.openxmlformats.org/officeDocument/2006/relationships/image" Target="../media/image99.png"/><Relationship Id="rId3" Type="http://schemas.openxmlformats.org/officeDocument/2006/relationships/image" Target="file:///C:\Documents%20and%20Settings\Vallaeys\Mes%20documents\Mes%20images\Si&#232;ge%20social.gif" TargetMode="External"/><Relationship Id="rId7" Type="http://schemas.openxmlformats.org/officeDocument/2006/relationships/image" Target="file:///C:\Documents%20and%20Settings\Vallaeys\Mes%20documents\Mes%20images\PC%20Caisse.gif" TargetMode="External"/><Relationship Id="rId12" Type="http://schemas.openxmlformats.org/officeDocument/2006/relationships/image" Target="../media/image179.png"/><Relationship Id="rId17" Type="http://schemas.openxmlformats.org/officeDocument/2006/relationships/image" Target="../media/image43.png"/><Relationship Id="rId2" Type="http://schemas.openxmlformats.org/officeDocument/2006/relationships/image" Target="../media/image175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png"/><Relationship Id="rId11" Type="http://schemas.openxmlformats.org/officeDocument/2006/relationships/image" Target="../media/image120.png"/><Relationship Id="rId5" Type="http://schemas.openxmlformats.org/officeDocument/2006/relationships/image" Target="file:///\\Aqua\VOL1\Marketing\IMAGES\Elements%20Titia\repartiteur.GIF" TargetMode="External"/><Relationship Id="rId15" Type="http://schemas.openxmlformats.org/officeDocument/2006/relationships/image" Target="../media/image182.png"/><Relationship Id="rId10" Type="http://schemas.openxmlformats.org/officeDocument/2006/relationships/image" Target="../media/image86.png"/><Relationship Id="rId4" Type="http://schemas.openxmlformats.org/officeDocument/2006/relationships/image" Target="../media/image176.png"/><Relationship Id="rId9" Type="http://schemas.openxmlformats.org/officeDocument/2006/relationships/image" Target="file:///C:\Documents%20and%20Settings\Vallaeys1.VALLAEYS\Mes%20documents\Mes%20images\TPE_Gen_det_bleu.jpg" TargetMode="External"/><Relationship Id="rId14" Type="http://schemas.openxmlformats.org/officeDocument/2006/relationships/image" Target="../media/image1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2.png"/><Relationship Id="rId18" Type="http://schemas.openxmlformats.org/officeDocument/2006/relationships/image" Target="../media/image197.jpe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" Type="http://schemas.openxmlformats.org/officeDocument/2006/relationships/image" Target="../media/image85.pn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.png"/><Relationship Id="rId11" Type="http://schemas.openxmlformats.org/officeDocument/2006/relationships/image" Target="../media/image190.png"/><Relationship Id="rId5" Type="http://schemas.openxmlformats.org/officeDocument/2006/relationships/image" Target="../media/image186.png"/><Relationship Id="rId15" Type="http://schemas.openxmlformats.org/officeDocument/2006/relationships/image" Target="../media/image194.png"/><Relationship Id="rId10" Type="http://schemas.openxmlformats.org/officeDocument/2006/relationships/image" Target="../media/image150.jpeg"/><Relationship Id="rId19" Type="http://schemas.openxmlformats.org/officeDocument/2006/relationships/image" Target="../media/image77.png"/><Relationship Id="rId4" Type="http://schemas.openxmlformats.org/officeDocument/2006/relationships/image" Target="../media/image185.png"/><Relationship Id="rId9" Type="http://schemas.openxmlformats.org/officeDocument/2006/relationships/image" Target="../media/image104.png"/><Relationship Id="rId14" Type="http://schemas.openxmlformats.org/officeDocument/2006/relationships/image" Target="../media/image1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9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0.png"/><Relationship Id="rId18" Type="http://schemas.openxmlformats.org/officeDocument/2006/relationships/image" Target="../media/image206.jpeg"/><Relationship Id="rId26" Type="http://schemas.openxmlformats.org/officeDocument/2006/relationships/image" Target="../media/image210.png"/><Relationship Id="rId3" Type="http://schemas.openxmlformats.org/officeDocument/2006/relationships/image" Target="../media/image200.png"/><Relationship Id="rId21" Type="http://schemas.openxmlformats.org/officeDocument/2006/relationships/image" Target="../media/image164.jpeg"/><Relationship Id="rId34" Type="http://schemas.openxmlformats.org/officeDocument/2006/relationships/image" Target="../media/image120.png"/><Relationship Id="rId7" Type="http://schemas.openxmlformats.org/officeDocument/2006/relationships/image" Target="../media/image131.png"/><Relationship Id="rId12" Type="http://schemas.openxmlformats.org/officeDocument/2006/relationships/image" Target="../media/image201.png"/><Relationship Id="rId17" Type="http://schemas.openxmlformats.org/officeDocument/2006/relationships/image" Target="../media/image205.png"/><Relationship Id="rId25" Type="http://schemas.openxmlformats.org/officeDocument/2006/relationships/image" Target="../media/image209.png"/><Relationship Id="rId33" Type="http://schemas.openxmlformats.org/officeDocument/2006/relationships/image" Target="../media/image130.wmf"/><Relationship Id="rId2" Type="http://schemas.openxmlformats.org/officeDocument/2006/relationships/image" Target="../media/image117.wmf"/><Relationship Id="rId16" Type="http://schemas.openxmlformats.org/officeDocument/2006/relationships/image" Target="../media/image204.jpeg"/><Relationship Id="rId20" Type="http://schemas.openxmlformats.org/officeDocument/2006/relationships/image" Target="../media/image208.jpe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11" Type="http://schemas.openxmlformats.org/officeDocument/2006/relationships/image" Target="../media/image13.gif"/><Relationship Id="rId24" Type="http://schemas.openxmlformats.org/officeDocument/2006/relationships/image" Target="../media/image150.jpeg"/><Relationship Id="rId32" Type="http://schemas.openxmlformats.org/officeDocument/2006/relationships/image" Target="../media/image91.png"/><Relationship Id="rId5" Type="http://schemas.openxmlformats.org/officeDocument/2006/relationships/image" Target="../media/image86.png"/><Relationship Id="rId15" Type="http://schemas.openxmlformats.org/officeDocument/2006/relationships/image" Target="../media/image203.png"/><Relationship Id="rId23" Type="http://schemas.openxmlformats.org/officeDocument/2006/relationships/image" Target="../media/image149.png"/><Relationship Id="rId28" Type="http://schemas.openxmlformats.org/officeDocument/2006/relationships/image" Target="../media/image135.png"/><Relationship Id="rId36" Type="http://schemas.openxmlformats.org/officeDocument/2006/relationships/image" Target="../media/image99.png"/><Relationship Id="rId10" Type="http://schemas.openxmlformats.org/officeDocument/2006/relationships/image" Target="../media/image169.png"/><Relationship Id="rId19" Type="http://schemas.openxmlformats.org/officeDocument/2006/relationships/image" Target="../media/image207.png"/><Relationship Id="rId31" Type="http://schemas.openxmlformats.org/officeDocument/2006/relationships/image" Target="../media/image138.png"/><Relationship Id="rId4" Type="http://schemas.openxmlformats.org/officeDocument/2006/relationships/image" Target="../media/image162.png"/><Relationship Id="rId9" Type="http://schemas.openxmlformats.org/officeDocument/2006/relationships/image" Target="../media/image168.png"/><Relationship Id="rId14" Type="http://schemas.openxmlformats.org/officeDocument/2006/relationships/image" Target="../media/image202.png"/><Relationship Id="rId22" Type="http://schemas.openxmlformats.org/officeDocument/2006/relationships/hyperlink" Target="http://www.orange.fr/0/visiteur/PV?PS=GEHPACCRTS" TargetMode="External"/><Relationship Id="rId27" Type="http://schemas.openxmlformats.org/officeDocument/2006/relationships/image" Target="../media/image30.png"/><Relationship Id="rId30" Type="http://schemas.openxmlformats.org/officeDocument/2006/relationships/image" Target="../media/image137.png"/><Relationship Id="rId35" Type="http://schemas.openxmlformats.org/officeDocument/2006/relationships/image" Target="../media/image2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16.png"/><Relationship Id="rId3" Type="http://schemas.openxmlformats.org/officeDocument/2006/relationships/image" Target="../media/image105.png"/><Relationship Id="rId7" Type="http://schemas.openxmlformats.org/officeDocument/2006/relationships/image" Target="../media/image95.png"/><Relationship Id="rId12" Type="http://schemas.openxmlformats.org/officeDocument/2006/relationships/image" Target="../media/image102.png"/><Relationship Id="rId2" Type="http://schemas.openxmlformats.org/officeDocument/2006/relationships/image" Target="../media/image101.png"/><Relationship Id="rId16" Type="http://schemas.openxmlformats.org/officeDocument/2006/relationships/image" Target="../media/image2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openxmlformats.org/officeDocument/2006/relationships/image" Target="../media/image215.png"/><Relationship Id="rId5" Type="http://schemas.openxmlformats.org/officeDocument/2006/relationships/image" Target="../media/image110.jpeg"/><Relationship Id="rId15" Type="http://schemas.openxmlformats.org/officeDocument/2006/relationships/image" Target="../media/image218.png"/><Relationship Id="rId10" Type="http://schemas.openxmlformats.org/officeDocument/2006/relationships/image" Target="../media/image214.png"/><Relationship Id="rId4" Type="http://schemas.openxmlformats.org/officeDocument/2006/relationships/image" Target="../media/image109.png"/><Relationship Id="rId9" Type="http://schemas.openxmlformats.org/officeDocument/2006/relationships/image" Target="../media/image213.png"/><Relationship Id="rId14" Type="http://schemas.openxmlformats.org/officeDocument/2006/relationships/image" Target="../media/image2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40.png"/><Relationship Id="rId7" Type="http://schemas.openxmlformats.org/officeDocument/2006/relationships/image" Target="../media/image72.png"/><Relationship Id="rId12" Type="http://schemas.openxmlformats.org/officeDocument/2006/relationships/image" Target="../media/image243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2.png"/><Relationship Id="rId11" Type="http://schemas.openxmlformats.org/officeDocument/2006/relationships/image" Target="../media/image109.png"/><Relationship Id="rId5" Type="http://schemas.openxmlformats.org/officeDocument/2006/relationships/image" Target="../media/image13.gif"/><Relationship Id="rId10" Type="http://schemas.openxmlformats.org/officeDocument/2006/relationships/image" Target="../media/image220.png"/><Relationship Id="rId4" Type="http://schemas.openxmlformats.org/officeDocument/2006/relationships/image" Target="../media/image241.png"/><Relationship Id="rId9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1.png"/><Relationship Id="rId5" Type="http://schemas.openxmlformats.org/officeDocument/2006/relationships/image" Target="../media/image21.wmf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25.jpe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19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33433" y="1045498"/>
            <a:ext cx="6114198" cy="1659602"/>
          </a:xfrm>
        </p:spPr>
        <p:txBody>
          <a:bodyPr/>
          <a:lstStyle/>
          <a:p>
            <a:r>
              <a:rPr lang="fr-FR" dirty="0" smtClean="0"/>
              <a:t>KORTEX PSI PRESENTATION </a:t>
            </a:r>
            <a:br>
              <a:rPr lang="fr-FR" dirty="0" smtClean="0"/>
            </a:br>
            <a:r>
              <a:rPr lang="fr-FR" sz="1800" dirty="0" smtClean="0"/>
              <a:t>PRODUCTS AND APPLICATIONS</a:t>
            </a:r>
            <a:endParaRPr lang="fr-FR" sz="18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5038183" y="4110146"/>
            <a:ext cx="1695992" cy="487620"/>
          </a:xfrm>
        </p:spPr>
        <p:txBody>
          <a:bodyPr/>
          <a:lstStyle/>
          <a:p>
            <a:r>
              <a:rPr lang="fr-FR" dirty="0" smtClean="0"/>
              <a:t>2018 MAY</a:t>
            </a:r>
            <a:endParaRPr lang="fr-FR" dirty="0"/>
          </a:p>
        </p:txBody>
      </p:sp>
      <p:pic>
        <p:nvPicPr>
          <p:cNvPr id="5" name="Image 4" descr="Fibre_Numerique-1024x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535" y="3551721"/>
            <a:ext cx="3415572" cy="168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9224" y="3274926"/>
            <a:ext cx="3207991" cy="21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5606" y="4781550"/>
            <a:ext cx="360462" cy="360462"/>
          </a:xfrm>
          <a:prstGeom prst="rect">
            <a:avLst/>
          </a:prstGeom>
        </p:spPr>
      </p:pic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10824" y="5493258"/>
            <a:ext cx="1076325" cy="60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5010150"/>
            <a:ext cx="952499" cy="95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2113" y="4733925"/>
            <a:ext cx="1838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713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238750D-3743-47C6-8C1C-694EEB0C3BD3}" type="slidenum">
              <a:rPr lang="fr-FR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97" r="4541" b="3928"/>
          <a:stretch>
            <a:fillRect/>
          </a:stretch>
        </p:blipFill>
        <p:spPr bwMode="auto">
          <a:xfrm>
            <a:off x="1115485" y="1304925"/>
            <a:ext cx="9876367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Image 16" descr="cid:image001.jpg@01CA412B.8EE769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51" y="2970214"/>
            <a:ext cx="4345516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Image 16" descr="Capture d’écran 2010-03-03 à 19.24.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585" y="5119688"/>
            <a:ext cx="984249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Image 17" descr="dossier orang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785" y="3889375"/>
            <a:ext cx="840316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Image 18" descr="dossier jaune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500" y="2398713"/>
            <a:ext cx="86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Image 19" descr="dossier violet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617" y="3154363"/>
            <a:ext cx="86148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Image 20" descr="Dossier bleu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0534" y="4581526"/>
            <a:ext cx="85936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65300" y="3043238"/>
            <a:ext cx="3005667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0" tIns="45701" rIns="91400" bIns="45701"/>
          <a:lstStyle/>
          <a:p>
            <a:pPr marL="381000" indent="-381000" defTabSz="457200">
              <a:defRPr/>
            </a:pPr>
            <a:r>
              <a:rPr lang="fr-FR" sz="1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Gest</a:t>
            </a:r>
            <a:r>
              <a:rPr lang="fr-FR" sz="12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 IP</a:t>
            </a:r>
          </a:p>
          <a:p>
            <a:pPr marL="381000" indent="-381000" defTabSz="457200">
              <a:defRPr/>
            </a:pPr>
            <a:r>
              <a:rPr lang="fr-FR" sz="12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Gestion et enregistrement</a:t>
            </a:r>
          </a:p>
          <a:p>
            <a:pPr marL="381000" indent="-381000" defTabSz="457200">
              <a:defRPr/>
            </a:pPr>
            <a:r>
              <a:rPr lang="fr-FR" sz="12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des équipements IP</a:t>
            </a:r>
          </a:p>
        </p:txBody>
      </p:sp>
      <p:sp>
        <p:nvSpPr>
          <p:cNvPr id="81925" name="Rectangle 3"/>
          <p:cNvSpPr>
            <a:spLocks noChangeArrowheads="1"/>
          </p:cNvSpPr>
          <p:nvPr/>
        </p:nvSpPr>
        <p:spPr bwMode="auto">
          <a:xfrm>
            <a:off x="1739900" y="2335214"/>
            <a:ext cx="2652184" cy="693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0" tIns="45701" rIns="91400" bIns="45701"/>
          <a:lstStyle/>
          <a:p>
            <a:pPr marL="381000" indent="-381000" defTabSz="457200">
              <a:defRPr/>
            </a:pPr>
            <a:r>
              <a:rPr lang="fr-FR" sz="1200" b="1" dirty="0" err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Gest</a:t>
            </a:r>
            <a:r>
              <a:rPr lang="fr-FR" sz="1200" b="1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 SIM</a:t>
            </a:r>
          </a:p>
          <a:p>
            <a:pPr marL="381000" indent="-381000" defTabSz="457200">
              <a:defRPr/>
            </a:pPr>
            <a:r>
              <a:rPr lang="fr-FR" sz="12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Gestion, commande et</a:t>
            </a:r>
          </a:p>
          <a:p>
            <a:pPr marL="381000" indent="-381000" defTabSz="457200">
              <a:defRPr/>
            </a:pPr>
            <a:r>
              <a:rPr lang="fr-FR" sz="1200" dirty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activation des cartes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56834" y="3814764"/>
            <a:ext cx="2821517" cy="650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0" tIns="45701" rIns="91400" bIns="45701"/>
          <a:lstStyle/>
          <a:p>
            <a:pPr marL="381000" indent="-381000" defTabSz="457200">
              <a:defRPr/>
            </a:pPr>
            <a:r>
              <a:rPr lang="fr-FR" sz="12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VisuPaiements</a:t>
            </a:r>
          </a:p>
          <a:p>
            <a:pPr marL="381000" indent="-381000" defTabSz="457200">
              <a:defRPr/>
            </a:pPr>
            <a:r>
              <a:rPr lang="fr-FR" sz="1200">
                <a:solidFill>
                  <a:srgbClr val="333333"/>
                </a:solidFill>
                <a:latin typeface="Century Gothic" charset="0"/>
                <a:ea typeface="ＭＳ Ｐゴシック" charset="-128"/>
                <a:cs typeface="+mn-cs"/>
              </a:rPr>
              <a:t>Suivi, consolidation et</a:t>
            </a:r>
          </a:p>
          <a:p>
            <a:pPr marL="381000" indent="-381000" defTabSz="457200">
              <a:defRPr/>
            </a:pPr>
            <a:r>
              <a:rPr lang="fr-FR" sz="1200">
                <a:solidFill>
                  <a:srgbClr val="333333"/>
                </a:solidFill>
                <a:latin typeface="Century Gothic" charset="0"/>
                <a:ea typeface="ＭＳ Ｐゴシック" charset="-128"/>
                <a:cs typeface="+mn-cs"/>
              </a:rPr>
              <a:t>analyse des transactions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778000" y="4489450"/>
            <a:ext cx="2548467" cy="679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0" tIns="45701" rIns="91400" bIns="45701"/>
          <a:lstStyle/>
          <a:p>
            <a:pPr marL="381000" indent="-381000" defTabSz="457200">
              <a:defRPr/>
            </a:pPr>
            <a:r>
              <a:rPr lang="fr-FR" sz="12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Stat Web</a:t>
            </a:r>
          </a:p>
          <a:p>
            <a:pPr marL="381000" indent="-381000" defTabSz="457200">
              <a:defRPr/>
            </a:pPr>
            <a:r>
              <a:rPr lang="fr-FR" sz="12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Suivi de la qualité de </a:t>
            </a:r>
          </a:p>
          <a:p>
            <a:pPr marL="381000" indent="-381000" defTabSz="457200">
              <a:defRPr/>
            </a:pPr>
            <a:r>
              <a:rPr lang="fr-FR" sz="12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service des accès RTC</a:t>
            </a: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1782234" y="5197475"/>
            <a:ext cx="2823633" cy="628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0" tIns="45701" rIns="91400" bIns="45701">
            <a:normAutofit lnSpcReduction="10000"/>
          </a:bodyPr>
          <a:lstStyle/>
          <a:p>
            <a:pPr marL="381000" indent="-381000" defTabSz="457200">
              <a:defRPr/>
            </a:pPr>
            <a:r>
              <a:rPr lang="fr-FR" sz="12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Back-offices Payzen</a:t>
            </a:r>
          </a:p>
          <a:p>
            <a:pPr marL="381000" indent="-381000" defTabSz="457200">
              <a:defRPr/>
            </a:pPr>
            <a:r>
              <a:rPr lang="fr-FR" sz="12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Gestion et suivi des</a:t>
            </a:r>
          </a:p>
          <a:p>
            <a:pPr marL="381000" indent="-381000" defTabSz="457200">
              <a:defRPr/>
            </a:pPr>
            <a:r>
              <a:rPr lang="fr-FR" sz="12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charset="0"/>
                <a:ea typeface="ＭＳ Ｐゴシック" charset="-128"/>
                <a:cs typeface="+mn-cs"/>
              </a:rPr>
              <a:t>paiements en temps réel</a:t>
            </a:r>
          </a:p>
          <a:p>
            <a:pPr marL="381000" indent="-381000" defTabSz="457200">
              <a:defRPr/>
            </a:pPr>
            <a:endParaRPr lang="fr-FR" sz="120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charset="0"/>
              <a:ea typeface="ＭＳ Ｐゴシック" charset="-128"/>
              <a:cs typeface="+mn-cs"/>
            </a:endParaRPr>
          </a:p>
        </p:txBody>
      </p:sp>
      <p:pic>
        <p:nvPicPr>
          <p:cNvPr id="3278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785" y="5761039"/>
            <a:ext cx="1043516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Lyra Network 2.0 web portal</a:t>
            </a:r>
            <a:endParaRPr lang="fr-FR" dirty="0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44050" y="257175"/>
            <a:ext cx="723899" cy="72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50D140-B771-4C64-81ED-9F4DC196A85A}" type="slidenum">
              <a:rPr lang="fr-FR"/>
              <a:pPr>
                <a:defRPr/>
              </a:pPr>
              <a:t>11</a:t>
            </a:fld>
            <a:endParaRPr lang="fr-FR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1346200"/>
            <a:ext cx="5934076" cy="2701925"/>
            <a:chOff x="1111" y="1344"/>
            <a:chExt cx="3221" cy="1655"/>
          </a:xfrm>
        </p:grpSpPr>
        <p:pic>
          <p:nvPicPr>
            <p:cNvPr id="33807" name="Picture 3" descr="Industri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0" y="1348"/>
              <a:ext cx="924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8" name="Picture 4" descr="Affichag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62" y="1344"/>
              <a:ext cx="936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9" name="Picture 5" descr="ENERGI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96" y="1344"/>
              <a:ext cx="936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0" name="Picture 6" descr="Trafic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11" y="2161"/>
              <a:ext cx="936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1" name="Picture 7" descr="Monétique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62" y="2184"/>
              <a:ext cx="936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2" name="Picture 8" descr="Sécurité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396" y="2184"/>
              <a:ext cx="936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3" name="Text Box 9"/>
            <p:cNvSpPr txBox="1">
              <a:spLocks noChangeArrowheads="1"/>
            </p:cNvSpPr>
            <p:nvPr/>
          </p:nvSpPr>
          <p:spPr bwMode="auto">
            <a:xfrm>
              <a:off x="1285" y="2027"/>
              <a:ext cx="60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9436" tIns="29718" rIns="59436" bIns="29718"/>
            <a:lstStyle/>
            <a:p>
              <a:pPr algn="ctr"/>
              <a:r>
                <a:rPr lang="fr-FR" sz="800" b="1" dirty="0" smtClean="0"/>
                <a:t>INDUSTRY</a:t>
              </a:r>
              <a:endParaRPr lang="fr-FR" sz="800" dirty="0"/>
            </a:p>
          </p:txBody>
        </p:sp>
        <p:sp>
          <p:nvSpPr>
            <p:cNvPr id="33814" name="Text Box 10"/>
            <p:cNvSpPr txBox="1">
              <a:spLocks noChangeArrowheads="1"/>
            </p:cNvSpPr>
            <p:nvPr/>
          </p:nvSpPr>
          <p:spPr bwMode="auto">
            <a:xfrm>
              <a:off x="2447" y="2037"/>
              <a:ext cx="60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9436" tIns="29718" rIns="59436" bIns="29718"/>
            <a:lstStyle/>
            <a:p>
              <a:pPr algn="ctr"/>
              <a:r>
                <a:rPr lang="fr-FR" sz="800" b="1" dirty="0" smtClean="0"/>
                <a:t>PANNEL DISPLAY</a:t>
              </a:r>
              <a:endParaRPr lang="fr-FR" sz="800" dirty="0"/>
            </a:p>
          </p:txBody>
        </p:sp>
        <p:sp>
          <p:nvSpPr>
            <p:cNvPr id="33815" name="Text Box 11"/>
            <p:cNvSpPr txBox="1">
              <a:spLocks noChangeArrowheads="1"/>
            </p:cNvSpPr>
            <p:nvPr/>
          </p:nvSpPr>
          <p:spPr bwMode="auto">
            <a:xfrm>
              <a:off x="3576" y="2042"/>
              <a:ext cx="60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9436" tIns="29718" rIns="59436" bIns="29718"/>
            <a:lstStyle/>
            <a:p>
              <a:pPr algn="ctr"/>
              <a:r>
                <a:rPr lang="fr-FR" sz="800" b="1" dirty="0" smtClean="0"/>
                <a:t>ENERGY</a:t>
              </a:r>
              <a:endParaRPr lang="fr-FR" sz="800" dirty="0"/>
            </a:p>
          </p:txBody>
        </p:sp>
        <p:sp>
          <p:nvSpPr>
            <p:cNvPr id="33816" name="Text Box 12"/>
            <p:cNvSpPr txBox="1">
              <a:spLocks noChangeArrowheads="1"/>
            </p:cNvSpPr>
            <p:nvPr/>
          </p:nvSpPr>
          <p:spPr bwMode="auto">
            <a:xfrm>
              <a:off x="1259" y="2865"/>
              <a:ext cx="60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9436" tIns="29718" rIns="59436" bIns="29718"/>
            <a:lstStyle/>
            <a:p>
              <a:pPr algn="ctr"/>
              <a:r>
                <a:rPr lang="fr-FR" sz="800" b="1" dirty="0" smtClean="0"/>
                <a:t>TRAFFIC</a:t>
              </a:r>
              <a:endParaRPr lang="fr-FR" sz="800" dirty="0"/>
            </a:p>
          </p:txBody>
        </p:sp>
        <p:sp>
          <p:nvSpPr>
            <p:cNvPr id="33817" name="Text Box 13"/>
            <p:cNvSpPr txBox="1">
              <a:spLocks noChangeArrowheads="1"/>
            </p:cNvSpPr>
            <p:nvPr/>
          </p:nvSpPr>
          <p:spPr bwMode="auto">
            <a:xfrm>
              <a:off x="2399" y="2883"/>
              <a:ext cx="60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9436" tIns="29718" rIns="59436" bIns="29718"/>
            <a:lstStyle/>
            <a:p>
              <a:pPr algn="ctr"/>
              <a:r>
                <a:rPr lang="fr-FR" sz="800" b="1" dirty="0" smtClean="0"/>
                <a:t>ELECTRONIC BANKING</a:t>
              </a:r>
              <a:endParaRPr lang="fr-FR" sz="800" dirty="0"/>
            </a:p>
          </p:txBody>
        </p:sp>
        <p:sp>
          <p:nvSpPr>
            <p:cNvPr id="33818" name="Text Box 14"/>
            <p:cNvSpPr txBox="1">
              <a:spLocks noChangeArrowheads="1"/>
            </p:cNvSpPr>
            <p:nvPr/>
          </p:nvSpPr>
          <p:spPr bwMode="auto">
            <a:xfrm>
              <a:off x="3581" y="2877"/>
              <a:ext cx="60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9436" tIns="29718" rIns="59436" bIns="29718"/>
            <a:lstStyle/>
            <a:p>
              <a:pPr algn="ctr"/>
              <a:r>
                <a:rPr lang="fr-FR" sz="800" b="1" dirty="0" smtClean="0"/>
                <a:t>SECURITY</a:t>
              </a:r>
              <a:endParaRPr lang="fr-FR" sz="800" dirty="0"/>
            </a:p>
          </p:txBody>
        </p:sp>
      </p:grpSp>
      <p:sp>
        <p:nvSpPr>
          <p:cNvPr id="718863" name="Rectangle 15"/>
          <p:cNvSpPr>
            <a:spLocks noChangeArrowheads="1"/>
          </p:cNvSpPr>
          <p:nvPr/>
        </p:nvSpPr>
        <p:spPr bwMode="auto">
          <a:xfrm>
            <a:off x="2159563" y="4653136"/>
            <a:ext cx="4755587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115691"/>
              </a:buClr>
              <a:buSzPct val="75000"/>
              <a:buFont typeface="Wingdings" pitchFamily="2" charset="2"/>
              <a:buNone/>
              <a:defRPr/>
            </a:pPr>
            <a:r>
              <a:rPr lang="en-GB" sz="2400" dirty="0" smtClean="0">
                <a:solidFill>
                  <a:srgbClr val="1156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aleway Medium"/>
              </a:rPr>
              <a:t>To find on </a:t>
            </a:r>
            <a:r>
              <a:rPr lang="en-GB" sz="24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aleway Medium"/>
                <a:hlinkClick r:id="rId14"/>
              </a:rPr>
              <a:t>www.kortex-psi.fr</a:t>
            </a:r>
            <a:endParaRPr lang="en-GB" sz="2400" dirty="0">
              <a:solidFill>
                <a:srgbClr val="66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Raleway Medium"/>
            </a:endParaRPr>
          </a:p>
        </p:txBody>
      </p:sp>
      <p:pic>
        <p:nvPicPr>
          <p:cNvPr id="33801" name="Picture 3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65" t="2025" r="17825"/>
          <a:stretch>
            <a:fillRect/>
          </a:stretch>
        </p:blipFill>
        <p:spPr bwMode="auto">
          <a:xfrm>
            <a:off x="719403" y="4437113"/>
            <a:ext cx="117474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20927" y="4486275"/>
            <a:ext cx="3698810" cy="1502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5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618" r="7954" b="10112"/>
          <a:stretch>
            <a:fillRect/>
          </a:stretch>
        </p:blipFill>
        <p:spPr bwMode="auto">
          <a:xfrm>
            <a:off x="641682" y="5805264"/>
            <a:ext cx="6810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05778" y="5877272"/>
            <a:ext cx="1154013" cy="3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29" descr="Equipe_KPSI-300x30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849926" y="5589240"/>
            <a:ext cx="848883" cy="636662"/>
          </a:xfrm>
          <a:prstGeom prst="rect">
            <a:avLst/>
          </a:prstGeom>
        </p:spPr>
      </p:pic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GREAT NUMBER OF M2M APPLICATIONS</a:t>
            </a:r>
            <a:endParaRPr lang="fr-FR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77365" y="1772051"/>
            <a:ext cx="1885860" cy="198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5"/>
          <p:cNvGraphicFramePr>
            <a:graphicFrameLocks noChangeAspect="1"/>
          </p:cNvGraphicFramePr>
          <p:nvPr/>
        </p:nvGraphicFramePr>
        <p:xfrm>
          <a:off x="4322233" y="2000251"/>
          <a:ext cx="4709584" cy="1185863"/>
        </p:xfrm>
        <a:graphic>
          <a:graphicData uri="http://schemas.openxmlformats.org/presentationml/2006/ole">
            <p:oleObj spid="_x0000_s79874" name="Image" r:id="rId3" imgW="3593651" imgH="1205924" progId="Photoshop.Image.7">
              <p:embed/>
            </p:oleObj>
          </a:graphicData>
        </a:graphic>
      </p:graphicFrame>
      <p:pic>
        <p:nvPicPr>
          <p:cNvPr id="63183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9017" y="3859213"/>
            <a:ext cx="1200151" cy="900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0151" y="2297114"/>
            <a:ext cx="1250949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1843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0951" y="3860801"/>
            <a:ext cx="1200149" cy="900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64651" y="1196976"/>
            <a:ext cx="2197100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5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618" r="7954" b="10112"/>
          <a:stretch>
            <a:fillRect/>
          </a:stretch>
        </p:blipFill>
        <p:spPr bwMode="auto">
          <a:xfrm>
            <a:off x="279400" y="5522914"/>
            <a:ext cx="965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DCD50-F862-49F9-B22E-1C32FF549DEA}" type="slidenum">
              <a:rPr lang="fr-FR"/>
              <a:pPr>
                <a:defRPr/>
              </a:pPr>
              <a:t>12</a:t>
            </a:fld>
            <a:endParaRPr lang="fr-FR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Some KORTEX PSI applications</a:t>
            </a:r>
            <a:endParaRPr lang="en-GB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88018" y="5668964"/>
            <a:ext cx="1631949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43524" y="3869587"/>
            <a:ext cx="1228725" cy="92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67724" y="3841837"/>
            <a:ext cx="1228725" cy="92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0449" y="3848099"/>
            <a:ext cx="1233512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00" y="981075"/>
            <a:ext cx="951009" cy="77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618" r="7954" b="10112"/>
          <a:stretch>
            <a:fillRect/>
          </a:stretch>
        </p:blipFill>
        <p:spPr bwMode="auto">
          <a:xfrm>
            <a:off x="279400" y="5522914"/>
            <a:ext cx="965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372FA-98DD-410A-A88B-70B173410349}" type="slidenum">
              <a:rPr lang="fr-FR"/>
              <a:pPr>
                <a:defRPr/>
              </a:pPr>
              <a:t>13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Products for ...</a:t>
            </a:r>
            <a:endParaRPr lang="en-GB" dirty="0"/>
          </a:p>
        </p:txBody>
      </p:sp>
      <p:pic>
        <p:nvPicPr>
          <p:cNvPr id="410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8018" y="5668964"/>
            <a:ext cx="1631949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1550" y="2382108"/>
            <a:ext cx="2440445" cy="1827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ChangeArrowheads="1"/>
          </p:cNvSpPr>
          <p:nvPr/>
        </p:nvSpPr>
        <p:spPr bwMode="auto">
          <a:xfrm rot="-10074088">
            <a:off x="6383867" y="3178176"/>
            <a:ext cx="1151467" cy="5556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4819" name="Picture 6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3533775" y="1954212"/>
            <a:ext cx="3309410" cy="153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Espace réservé du numéro de diapositive 62"/>
          <p:cNvSpPr>
            <a:spLocks noGrp="1"/>
          </p:cNvSpPr>
          <p:nvPr>
            <p:ph type="sldNum" sz="quarter" idx="12"/>
          </p:nvPr>
        </p:nvSpPr>
        <p:spPr>
          <a:xfrm>
            <a:off x="11569301" y="6384925"/>
            <a:ext cx="43961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86DB03-C09C-45A9-9BF4-EF46CC8BB78D}" type="slidenum">
              <a:rPr lang="fr-FR"/>
              <a:pPr>
                <a:defRPr/>
              </a:pPr>
              <a:t>14</a:t>
            </a:fld>
            <a:endParaRPr lang="fr-FR"/>
          </a:p>
        </p:txBody>
      </p:sp>
      <p:sp>
        <p:nvSpPr>
          <p:cNvPr id="702498" name="Rectangle 34"/>
          <p:cNvSpPr>
            <a:spLocks noGrp="1" noChangeArrowheads="1"/>
          </p:cNvSpPr>
          <p:nvPr>
            <p:ph type="body" idx="1"/>
          </p:nvPr>
        </p:nvSpPr>
        <p:spPr>
          <a:xfrm>
            <a:off x="714377" y="4440963"/>
            <a:ext cx="7267573" cy="2293212"/>
          </a:xfrm>
        </p:spPr>
        <p:txBody>
          <a:bodyPr rtlCol="0">
            <a:noAutofit/>
          </a:bodyPr>
          <a:lstStyle/>
          <a:p>
            <a:pPr marL="288925" indent="-288925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100" b="1" dirty="0" smtClean="0"/>
              <a:t>Solution Advantages:</a:t>
            </a:r>
            <a:br>
              <a:rPr lang="en-US" sz="1100" b="1" dirty="0" smtClean="0"/>
            </a:br>
            <a:endParaRPr lang="en-US" sz="1100" dirty="0" smtClean="0"/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Vitale ™ Cards &amp; EMV CBs</a:t>
            </a:r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4 Ethernet ports = 4 TPE (possibility to add a Network Switch)</a:t>
            </a:r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GPRS / EDGE bi-networks and 3G / 3G + if necessary</a:t>
            </a:r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Speed ​​of transactions: equivalent to ADSL (less than 5 seconds)</a:t>
            </a:r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1 single SIM card LYRA = 1 single subscription for several payment terminals</a:t>
            </a:r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Secure APN gprsnac.com with management through the portal LYRA</a:t>
            </a:r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Security: Encryption with V3 STCA SSL certificate</a:t>
            </a:r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QOS Replica RTC on payment terminals (1 shared line)</a:t>
            </a:r>
          </a:p>
          <a:p>
            <a:pPr marL="765175" lvl="1" fontAlgn="auto">
              <a:lnSpc>
                <a:spcPct val="80000"/>
              </a:lnSpc>
              <a:spcAft>
                <a:spcPts val="0"/>
              </a:spcAft>
              <a:buClr>
                <a:schemeClr val="bg2"/>
              </a:buClr>
              <a:buFontTx/>
              <a:buChar char="•"/>
              <a:defRPr/>
            </a:pPr>
            <a:r>
              <a:rPr lang="en-US" sz="1100" dirty="0" smtClean="0"/>
              <a:t>WIFI option</a:t>
            </a:r>
            <a:endParaRPr lang="en-US" sz="1100" b="1" dirty="0"/>
          </a:p>
        </p:txBody>
      </p:sp>
      <p:sp>
        <p:nvSpPr>
          <p:cNvPr id="34825" name="Line 5"/>
          <p:cNvSpPr>
            <a:spLocks noChangeShapeType="1"/>
          </p:cNvSpPr>
          <p:nvPr/>
        </p:nvSpPr>
        <p:spPr bwMode="auto">
          <a:xfrm>
            <a:off x="1820334" y="2465389"/>
            <a:ext cx="941916" cy="458786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826" name="Text Box 7"/>
          <p:cNvSpPr txBox="1">
            <a:spLocks noChangeArrowheads="1"/>
          </p:cNvSpPr>
          <p:nvPr/>
        </p:nvSpPr>
        <p:spPr bwMode="auto">
          <a:xfrm>
            <a:off x="10400242" y="3778250"/>
            <a:ext cx="65828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90" tIns="43744" rIns="87490" bIns="43744"/>
          <a:lstStyle/>
          <a:p>
            <a:r>
              <a:rPr lang="fr-FR" sz="1000" b="1" dirty="0" err="1" smtClean="0">
                <a:solidFill>
                  <a:srgbClr val="11568C"/>
                </a:solidFill>
              </a:rPr>
              <a:t>Banking</a:t>
            </a:r>
            <a:endParaRPr lang="fr-FR" sz="1000" b="1" dirty="0" smtClean="0">
              <a:solidFill>
                <a:srgbClr val="11568C"/>
              </a:solidFill>
            </a:endParaRPr>
          </a:p>
          <a:p>
            <a:r>
              <a:rPr lang="fr-FR" sz="1000" b="1" dirty="0" smtClean="0">
                <a:solidFill>
                  <a:srgbClr val="11568C"/>
                </a:solidFill>
              </a:rPr>
              <a:t>Servers</a:t>
            </a:r>
            <a:endParaRPr lang="fr-FR" sz="1000" dirty="0"/>
          </a:p>
        </p:txBody>
      </p:sp>
      <p:sp>
        <p:nvSpPr>
          <p:cNvPr id="34827" name="Rectangle 9"/>
          <p:cNvSpPr>
            <a:spLocks noChangeArrowheads="1"/>
          </p:cNvSpPr>
          <p:nvPr/>
        </p:nvSpPr>
        <p:spPr bwMode="auto">
          <a:xfrm rot="1993519">
            <a:off x="8614833" y="3743325"/>
            <a:ext cx="1151467" cy="57150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828" name="Rectangle 10"/>
          <p:cNvSpPr>
            <a:spLocks noChangeArrowheads="1"/>
          </p:cNvSpPr>
          <p:nvPr/>
        </p:nvSpPr>
        <p:spPr bwMode="auto">
          <a:xfrm rot="11588419" flipV="1">
            <a:off x="9144000" y="3452813"/>
            <a:ext cx="1424517" cy="57150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829" name="Rectangle 11"/>
          <p:cNvSpPr>
            <a:spLocks noChangeArrowheads="1"/>
          </p:cNvSpPr>
          <p:nvPr/>
        </p:nvSpPr>
        <p:spPr bwMode="auto">
          <a:xfrm rot="9826124">
            <a:off x="8972551" y="2847976"/>
            <a:ext cx="960967" cy="5556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830" name="Text Box 13"/>
          <p:cNvSpPr txBox="1">
            <a:spLocks noChangeArrowheads="1"/>
          </p:cNvSpPr>
          <p:nvPr/>
        </p:nvSpPr>
        <p:spPr bwMode="auto">
          <a:xfrm>
            <a:off x="4368801" y="2600325"/>
            <a:ext cx="2156884" cy="5159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Network Mobil Operators</a:t>
            </a:r>
            <a:endParaRPr lang="en-US" dirty="0"/>
          </a:p>
        </p:txBody>
      </p:sp>
      <p:sp>
        <p:nvSpPr>
          <p:cNvPr id="34831" name="Text Box 14"/>
          <p:cNvSpPr txBox="1">
            <a:spLocks noChangeArrowheads="1"/>
          </p:cNvSpPr>
          <p:nvPr/>
        </p:nvSpPr>
        <p:spPr bwMode="auto">
          <a:xfrm>
            <a:off x="8782052" y="2670175"/>
            <a:ext cx="806449" cy="2191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>
            <a:spAutoFit/>
          </a:bodyPr>
          <a:lstStyle/>
          <a:p>
            <a:pPr algn="ctr"/>
            <a:r>
              <a:rPr lang="fr-FR" sz="1000" b="1">
                <a:solidFill>
                  <a:srgbClr val="000000"/>
                </a:solidFill>
              </a:rPr>
              <a:t>X25</a:t>
            </a:r>
            <a:endParaRPr lang="fr-FR" sz="1000"/>
          </a:p>
        </p:txBody>
      </p:sp>
      <p:sp>
        <p:nvSpPr>
          <p:cNvPr id="34832" name="Oval 15"/>
          <p:cNvSpPr>
            <a:spLocks noChangeArrowheads="1"/>
          </p:cNvSpPr>
          <p:nvPr/>
        </p:nvSpPr>
        <p:spPr bwMode="auto">
          <a:xfrm>
            <a:off x="9560984" y="2346325"/>
            <a:ext cx="1600200" cy="573088"/>
          </a:xfrm>
          <a:prstGeom prst="ellipse">
            <a:avLst/>
          </a:prstGeom>
          <a:solidFill>
            <a:srgbClr val="11568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833" name="Text Box 16"/>
          <p:cNvSpPr txBox="1">
            <a:spLocks noChangeArrowheads="1"/>
          </p:cNvSpPr>
          <p:nvPr/>
        </p:nvSpPr>
        <p:spPr bwMode="auto">
          <a:xfrm>
            <a:off x="9687984" y="2386013"/>
            <a:ext cx="1397000" cy="444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86112" tIns="44778" rIns="86112" bIns="44778"/>
          <a:lstStyle/>
          <a:p>
            <a:pPr algn="ctr"/>
            <a:r>
              <a:rPr lang="fr-FR" sz="1000" b="1" dirty="0" smtClean="0">
                <a:solidFill>
                  <a:srgbClr val="FFFFFF"/>
                </a:solidFill>
              </a:rPr>
              <a:t>Public</a:t>
            </a:r>
            <a:endParaRPr lang="fr-FR" sz="1000" b="1" dirty="0">
              <a:solidFill>
                <a:srgbClr val="FFFFFF"/>
              </a:solidFill>
            </a:endParaRPr>
          </a:p>
          <a:p>
            <a:pPr algn="ctr"/>
            <a:r>
              <a:rPr lang="fr-FR" sz="1000" b="1" dirty="0" smtClean="0">
                <a:solidFill>
                  <a:srgbClr val="FFFFFF"/>
                </a:solidFill>
              </a:rPr>
              <a:t>X25 Network</a:t>
            </a:r>
            <a:endParaRPr lang="fr-FR" sz="1000" dirty="0"/>
          </a:p>
        </p:txBody>
      </p:sp>
      <p:pic>
        <p:nvPicPr>
          <p:cNvPr id="34834" name="Picture 17" descr="SERV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0209" y="2301875"/>
            <a:ext cx="480484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5" name="Text Box 18"/>
          <p:cNvSpPr txBox="1">
            <a:spLocks noChangeArrowheads="1"/>
          </p:cNvSpPr>
          <p:nvPr/>
        </p:nvSpPr>
        <p:spPr bwMode="auto">
          <a:xfrm>
            <a:off x="10969627" y="1768475"/>
            <a:ext cx="61277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90" tIns="43744" rIns="87490" bIns="43744"/>
          <a:lstStyle/>
          <a:p>
            <a:r>
              <a:rPr lang="fr-FR" sz="1000" b="1" dirty="0" err="1" smtClean="0">
                <a:solidFill>
                  <a:srgbClr val="11568C"/>
                </a:solidFill>
              </a:rPr>
              <a:t>Banking</a:t>
            </a:r>
            <a:endParaRPr lang="fr-FR" sz="1000" b="1" dirty="0" smtClean="0">
              <a:solidFill>
                <a:srgbClr val="11568C"/>
              </a:solidFill>
            </a:endParaRPr>
          </a:p>
          <a:p>
            <a:r>
              <a:rPr lang="fr-FR" sz="1000" b="1" dirty="0" smtClean="0">
                <a:solidFill>
                  <a:srgbClr val="11568C"/>
                </a:solidFill>
              </a:rPr>
              <a:t>Servers</a:t>
            </a:r>
            <a:endParaRPr lang="fr-FR" sz="1000" dirty="0"/>
          </a:p>
        </p:txBody>
      </p:sp>
      <p:sp>
        <p:nvSpPr>
          <p:cNvPr id="34836" name="Line 19"/>
          <p:cNvSpPr>
            <a:spLocks noChangeShapeType="1"/>
          </p:cNvSpPr>
          <p:nvPr/>
        </p:nvSpPr>
        <p:spPr bwMode="auto">
          <a:xfrm flipV="1">
            <a:off x="1102784" y="3009901"/>
            <a:ext cx="1611841" cy="3176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837" name="Oval 20"/>
          <p:cNvSpPr>
            <a:spLocks noChangeArrowheads="1"/>
          </p:cNvSpPr>
          <p:nvPr/>
        </p:nvSpPr>
        <p:spPr bwMode="auto">
          <a:xfrm>
            <a:off x="7630584" y="2924175"/>
            <a:ext cx="1583267" cy="75723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/>
          <a:lstStyle/>
          <a:p>
            <a:endParaRPr lang="fr-FR"/>
          </a:p>
        </p:txBody>
      </p:sp>
      <p:sp>
        <p:nvSpPr>
          <p:cNvPr id="34838" name="Text Box 21"/>
          <p:cNvSpPr txBox="1">
            <a:spLocks noChangeArrowheads="1"/>
          </p:cNvSpPr>
          <p:nvPr/>
        </p:nvSpPr>
        <p:spPr bwMode="auto">
          <a:xfrm>
            <a:off x="7766051" y="3038475"/>
            <a:ext cx="1244600" cy="390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endParaRPr lang="fr-FR" sz="800" b="1" dirty="0">
              <a:solidFill>
                <a:srgbClr val="000000"/>
              </a:solidFill>
            </a:endParaRPr>
          </a:p>
          <a:p>
            <a:pPr algn="ctr"/>
            <a:r>
              <a:rPr lang="fr-FR" sz="1000" b="1" dirty="0" smtClean="0">
                <a:solidFill>
                  <a:srgbClr val="FFFFFF"/>
                </a:solidFill>
              </a:rPr>
              <a:t>IP/X25 Platform</a:t>
            </a:r>
            <a:endParaRPr lang="fr-FR" dirty="0"/>
          </a:p>
        </p:txBody>
      </p:sp>
      <p:pic>
        <p:nvPicPr>
          <p:cNvPr id="34839" name="Picture 22" descr="SERV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0400" y="3622675"/>
            <a:ext cx="4826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0" name="Text Box 23"/>
          <p:cNvSpPr txBox="1">
            <a:spLocks noChangeArrowheads="1"/>
          </p:cNvSpPr>
          <p:nvPr/>
        </p:nvSpPr>
        <p:spPr bwMode="auto">
          <a:xfrm>
            <a:off x="9468909" y="4337050"/>
            <a:ext cx="713316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90" tIns="43744" rIns="87490" bIns="43744"/>
          <a:lstStyle/>
          <a:p>
            <a:r>
              <a:rPr lang="fr-FR" sz="1000" b="1" dirty="0" err="1" smtClean="0">
                <a:solidFill>
                  <a:srgbClr val="11568C"/>
                </a:solidFill>
              </a:rPr>
              <a:t>Private</a:t>
            </a:r>
            <a:endParaRPr lang="fr-FR" sz="1000" b="1" dirty="0" smtClean="0">
              <a:solidFill>
                <a:srgbClr val="11568C"/>
              </a:solidFill>
            </a:endParaRPr>
          </a:p>
          <a:p>
            <a:r>
              <a:rPr lang="fr-FR" sz="1000" b="1" dirty="0" smtClean="0">
                <a:solidFill>
                  <a:srgbClr val="11568C"/>
                </a:solidFill>
              </a:rPr>
              <a:t>Servers</a:t>
            </a:r>
            <a:endParaRPr lang="fr-FR" dirty="0"/>
          </a:p>
        </p:txBody>
      </p:sp>
      <p:pic>
        <p:nvPicPr>
          <p:cNvPr id="34841" name="Picture 24" descr="SERV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1" y="3090864"/>
            <a:ext cx="4826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2" name="Text Box 25"/>
          <p:cNvSpPr txBox="1">
            <a:spLocks noChangeArrowheads="1"/>
          </p:cNvSpPr>
          <p:nvPr/>
        </p:nvSpPr>
        <p:spPr bwMode="auto">
          <a:xfrm>
            <a:off x="8591551" y="3770313"/>
            <a:ext cx="804333" cy="2191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>
            <a:spAutoFit/>
          </a:bodyPr>
          <a:lstStyle/>
          <a:p>
            <a:pPr algn="ctr"/>
            <a:r>
              <a:rPr lang="fr-FR" sz="1000" b="1">
                <a:solidFill>
                  <a:srgbClr val="000000"/>
                </a:solidFill>
              </a:rPr>
              <a:t>LL</a:t>
            </a:r>
            <a:endParaRPr lang="fr-FR" sz="1000"/>
          </a:p>
        </p:txBody>
      </p:sp>
      <p:sp>
        <p:nvSpPr>
          <p:cNvPr id="34843" name="Text Box 26"/>
          <p:cNvSpPr txBox="1">
            <a:spLocks noChangeArrowheads="1"/>
          </p:cNvSpPr>
          <p:nvPr/>
        </p:nvSpPr>
        <p:spPr bwMode="auto">
          <a:xfrm>
            <a:off x="7056967" y="2817813"/>
            <a:ext cx="806451" cy="2191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>
            <a:spAutoFit/>
          </a:bodyPr>
          <a:lstStyle/>
          <a:p>
            <a:pPr algn="ctr"/>
            <a:r>
              <a:rPr lang="fr-FR" sz="1000" b="1">
                <a:solidFill>
                  <a:srgbClr val="000000"/>
                </a:solidFill>
              </a:rPr>
              <a:t>IP</a:t>
            </a:r>
            <a:endParaRPr lang="fr-FR" sz="1000"/>
          </a:p>
        </p:txBody>
      </p:sp>
      <p:sp>
        <p:nvSpPr>
          <p:cNvPr id="34844" name="Text Box 27"/>
          <p:cNvSpPr txBox="1">
            <a:spLocks noChangeArrowheads="1"/>
          </p:cNvSpPr>
          <p:nvPr/>
        </p:nvSpPr>
        <p:spPr bwMode="auto">
          <a:xfrm>
            <a:off x="9503833" y="3240088"/>
            <a:ext cx="806451" cy="2191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>
            <a:spAutoFit/>
          </a:bodyPr>
          <a:lstStyle/>
          <a:p>
            <a:pPr algn="ctr"/>
            <a:r>
              <a:rPr lang="fr-FR" sz="1000" b="1">
                <a:solidFill>
                  <a:srgbClr val="000000"/>
                </a:solidFill>
              </a:rPr>
              <a:t>LL</a:t>
            </a:r>
            <a:endParaRPr lang="fr-FR" sz="1000"/>
          </a:p>
        </p:txBody>
      </p:sp>
      <p:pic>
        <p:nvPicPr>
          <p:cNvPr id="34845" name="Picture 28" descr="rout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7967" y="3221039"/>
            <a:ext cx="289984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6" name="Picture 29" descr="rout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1467" y="2932114"/>
            <a:ext cx="289984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7" name="Picture 30" descr="rout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21233" y="3219450"/>
            <a:ext cx="289984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8" name="Picture 31" descr="rout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24901" y="3490914"/>
            <a:ext cx="289983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9" name="Arc 32"/>
          <p:cNvSpPr>
            <a:spLocks/>
          </p:cNvSpPr>
          <p:nvPr/>
        </p:nvSpPr>
        <p:spPr bwMode="auto">
          <a:xfrm rot="1398559" flipH="1">
            <a:off x="2642602" y="1045458"/>
            <a:ext cx="3658770" cy="1690507"/>
          </a:xfrm>
          <a:custGeom>
            <a:avLst/>
            <a:gdLst>
              <a:gd name="T0" fmla="*/ 0 w 28230"/>
              <a:gd name="T1" fmla="*/ 113294 h 21600"/>
              <a:gd name="T2" fmla="*/ 2702072 w 28230"/>
              <a:gd name="T3" fmla="*/ 991089 h 21600"/>
              <a:gd name="T4" fmla="*/ 774919 w 28230"/>
              <a:gd name="T5" fmla="*/ 1553747 h 21600"/>
              <a:gd name="T6" fmla="*/ 0 60000 65536"/>
              <a:gd name="T7" fmla="*/ 0 60000 65536"/>
              <a:gd name="T8" fmla="*/ 0 60000 65536"/>
              <a:gd name="T9" fmla="*/ 0 w 28230"/>
              <a:gd name="T10" fmla="*/ 0 h 21600"/>
              <a:gd name="T11" fmla="*/ 28230 w 2823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30" h="21600" fill="none" extrusionOk="0">
                <a:moveTo>
                  <a:pt x="-1" y="1574"/>
                </a:moveTo>
                <a:cubicBezTo>
                  <a:pt x="2572" y="534"/>
                  <a:pt x="5321" y="-1"/>
                  <a:pt x="8096" y="0"/>
                </a:cubicBezTo>
                <a:cubicBezTo>
                  <a:pt x="17006" y="0"/>
                  <a:pt x="25003" y="5471"/>
                  <a:pt x="28229" y="13778"/>
                </a:cubicBezTo>
              </a:path>
              <a:path w="28230" h="21600" stroke="0" extrusionOk="0">
                <a:moveTo>
                  <a:pt x="-1" y="1574"/>
                </a:moveTo>
                <a:cubicBezTo>
                  <a:pt x="2572" y="534"/>
                  <a:pt x="5321" y="-1"/>
                  <a:pt x="8096" y="0"/>
                </a:cubicBezTo>
                <a:cubicBezTo>
                  <a:pt x="17006" y="0"/>
                  <a:pt x="25003" y="5471"/>
                  <a:pt x="28229" y="13778"/>
                </a:cubicBezTo>
                <a:lnTo>
                  <a:pt x="8096" y="2160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850" name="Text Box 33"/>
          <p:cNvSpPr txBox="1">
            <a:spLocks noChangeArrowheads="1"/>
          </p:cNvSpPr>
          <p:nvPr/>
        </p:nvSpPr>
        <p:spPr bwMode="auto">
          <a:xfrm>
            <a:off x="5712884" y="3467101"/>
            <a:ext cx="20150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000" dirty="0"/>
              <a:t>APN </a:t>
            </a:r>
            <a:r>
              <a:rPr lang="fr-FR" sz="1000" dirty="0" smtClean="0"/>
              <a:t>(Radius Server) </a:t>
            </a:r>
            <a:r>
              <a:rPr lang="fr-FR" sz="1000" b="1" dirty="0"/>
              <a:t>gprsnac.com</a:t>
            </a:r>
          </a:p>
        </p:txBody>
      </p:sp>
      <p:sp>
        <p:nvSpPr>
          <p:cNvPr id="34851" name="Line 35"/>
          <p:cNvSpPr>
            <a:spLocks noChangeShapeType="1"/>
          </p:cNvSpPr>
          <p:nvPr/>
        </p:nvSpPr>
        <p:spPr bwMode="auto">
          <a:xfrm flipH="1">
            <a:off x="1871133" y="3152775"/>
            <a:ext cx="814916" cy="22225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852" name="Line 36"/>
          <p:cNvSpPr>
            <a:spLocks noChangeShapeType="1"/>
          </p:cNvSpPr>
          <p:nvPr/>
        </p:nvSpPr>
        <p:spPr bwMode="auto">
          <a:xfrm flipH="1">
            <a:off x="1871133" y="3175001"/>
            <a:ext cx="0" cy="792163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853" name="Line 37"/>
          <p:cNvSpPr>
            <a:spLocks noChangeShapeType="1"/>
          </p:cNvSpPr>
          <p:nvPr/>
        </p:nvSpPr>
        <p:spPr bwMode="auto">
          <a:xfrm flipH="1">
            <a:off x="2734734" y="3297239"/>
            <a:ext cx="4233" cy="384175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4854" name="Picture 38" descr="rout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6485" y="3105150"/>
            <a:ext cx="289983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5" name="Picture 39" descr="bouygues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3925" y="2008189"/>
            <a:ext cx="368301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6" name="Picture 40" descr="logo_SF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H="1" flipV="1">
            <a:off x="5438775" y="1903413"/>
            <a:ext cx="385234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7" name="Picture 41" descr="oran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10025" y="2247900"/>
            <a:ext cx="34819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58" name="Text Box 42"/>
          <p:cNvSpPr txBox="1">
            <a:spLocks noChangeArrowheads="1"/>
          </p:cNvSpPr>
          <p:nvPr/>
        </p:nvSpPr>
        <p:spPr bwMode="auto">
          <a:xfrm>
            <a:off x="190501" y="3473450"/>
            <a:ext cx="1631951" cy="188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093" tIns="32288" rIns="62093" bIns="32288">
            <a:spAutoFit/>
          </a:bodyPr>
          <a:lstStyle/>
          <a:p>
            <a:pPr algn="ctr"/>
            <a:r>
              <a:rPr lang="fr-FR" sz="800" b="1" dirty="0" smtClean="0">
                <a:solidFill>
                  <a:srgbClr val="00CC00"/>
                </a:solidFill>
              </a:rPr>
              <a:t>POS PSTN </a:t>
            </a:r>
            <a:r>
              <a:rPr lang="fr-FR" sz="800" b="1" dirty="0" err="1" smtClean="0">
                <a:solidFill>
                  <a:srgbClr val="00CC00"/>
                </a:solidFill>
              </a:rPr>
              <a:t>Fallback</a:t>
            </a:r>
            <a:endParaRPr lang="fr-FR" sz="800" b="1" dirty="0">
              <a:solidFill>
                <a:srgbClr val="00CC00"/>
              </a:solidFill>
            </a:endParaRPr>
          </a:p>
        </p:txBody>
      </p:sp>
      <p:pic>
        <p:nvPicPr>
          <p:cNvPr id="34859" name="Picture 43" descr="antenn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9118" y="1809751"/>
            <a:ext cx="357716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60" name="Text Box 45"/>
          <p:cNvSpPr txBox="1">
            <a:spLocks noChangeArrowheads="1"/>
          </p:cNvSpPr>
          <p:nvPr/>
        </p:nvSpPr>
        <p:spPr bwMode="auto">
          <a:xfrm>
            <a:off x="2986617" y="3397251"/>
            <a:ext cx="4347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/>
              <a:t>LM4G</a:t>
            </a:r>
            <a:endParaRPr lang="fr-FR" sz="800" b="1"/>
          </a:p>
        </p:txBody>
      </p:sp>
      <p:sp>
        <p:nvSpPr>
          <p:cNvPr id="34861" name="Text Box 46"/>
          <p:cNvSpPr txBox="1">
            <a:spLocks noChangeArrowheads="1"/>
          </p:cNvSpPr>
          <p:nvPr/>
        </p:nvSpPr>
        <p:spPr bwMode="auto">
          <a:xfrm>
            <a:off x="3146426" y="2436813"/>
            <a:ext cx="568324" cy="18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 dirty="0" smtClean="0"/>
              <a:t>LYRA SIM </a:t>
            </a:r>
            <a:endParaRPr lang="fr-FR" sz="800" dirty="0"/>
          </a:p>
        </p:txBody>
      </p:sp>
      <p:sp>
        <p:nvSpPr>
          <p:cNvPr id="34862" name="Rectangle 47"/>
          <p:cNvSpPr>
            <a:spLocks noChangeArrowheads="1"/>
          </p:cNvSpPr>
          <p:nvPr/>
        </p:nvSpPr>
        <p:spPr bwMode="auto">
          <a:xfrm>
            <a:off x="448780" y="1955286"/>
            <a:ext cx="668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900" b="1" dirty="0"/>
              <a:t>VERIFONE</a:t>
            </a:r>
          </a:p>
          <a:p>
            <a:pPr algn="ctr"/>
            <a:r>
              <a:rPr lang="fr-FR" sz="900" b="1" dirty="0" smtClean="0"/>
              <a:t>VX 520</a:t>
            </a:r>
            <a:endParaRPr lang="en-US" sz="900" b="1" dirty="0"/>
          </a:p>
        </p:txBody>
      </p:sp>
      <p:pic>
        <p:nvPicPr>
          <p:cNvPr id="34863" name="Picture 4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00347">
            <a:off x="1438036" y="3597990"/>
            <a:ext cx="940339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64" name="Rectangle 49"/>
          <p:cNvSpPr>
            <a:spLocks noChangeArrowheads="1"/>
          </p:cNvSpPr>
          <p:nvPr/>
        </p:nvSpPr>
        <p:spPr bwMode="auto">
          <a:xfrm>
            <a:off x="577383" y="3961886"/>
            <a:ext cx="6655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fr-FR" sz="900" b="1"/>
              <a:t>INGENICO</a:t>
            </a:r>
          </a:p>
          <a:p>
            <a:pPr algn="ctr"/>
            <a:r>
              <a:rPr lang="fr-FR" sz="900" b="1"/>
              <a:t>ICT250</a:t>
            </a:r>
            <a:endParaRPr lang="en-US" sz="900" b="1"/>
          </a:p>
        </p:txBody>
      </p:sp>
      <p:pic>
        <p:nvPicPr>
          <p:cNvPr id="34865" name="Picture 50"/>
          <p:cNvPicPr>
            <a:picLocks noChangeAspect="1" noChangeArrowheads="1"/>
          </p:cNvPicPr>
          <p:nvPr/>
        </p:nvPicPr>
        <p:blipFill>
          <a:blip r:embed="rId11" cstate="print"/>
          <a:srcRect t="-10833" r="-7886"/>
          <a:stretch>
            <a:fillRect/>
          </a:stretch>
        </p:blipFill>
        <p:spPr bwMode="auto">
          <a:xfrm>
            <a:off x="5000625" y="3209925"/>
            <a:ext cx="3619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66" name="Text Box 53"/>
          <p:cNvSpPr txBox="1">
            <a:spLocks noChangeArrowheads="1"/>
          </p:cNvSpPr>
          <p:nvPr/>
        </p:nvSpPr>
        <p:spPr bwMode="auto">
          <a:xfrm>
            <a:off x="1746251" y="2808288"/>
            <a:ext cx="446616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/>
              <a:t>ETH</a:t>
            </a:r>
          </a:p>
        </p:txBody>
      </p:sp>
      <p:pic>
        <p:nvPicPr>
          <p:cNvPr id="34867" name="Picture 5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00347">
            <a:off x="2268866" y="3382891"/>
            <a:ext cx="97328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70" name="Picture 5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65" t="2025" r="17825"/>
          <a:stretch>
            <a:fillRect/>
          </a:stretch>
        </p:blipFill>
        <p:spPr bwMode="auto">
          <a:xfrm>
            <a:off x="2400300" y="1390650"/>
            <a:ext cx="327027" cy="24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71" name="Picture 6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139" r="7921" b="14963"/>
          <a:stretch>
            <a:fillRect/>
          </a:stretch>
        </p:blipFill>
        <p:spPr bwMode="auto">
          <a:xfrm>
            <a:off x="3407834" y="3827463"/>
            <a:ext cx="11811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72" name="Picture 6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71664" y="962024"/>
            <a:ext cx="34040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73" name="Picture 6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00575" y="966788"/>
            <a:ext cx="416984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74" name="Picture 41" descr="ANd9GcSYGNs14UFiW-SX9tN4RN8_UVriwDYlxypmMGiisQTChs_uRZPyNA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6099" y="2005014"/>
            <a:ext cx="457201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76" name="Picture 1"/>
          <p:cNvPicPr>
            <a:picLocks noChangeAspect="1" noChangeArrowheads="1"/>
          </p:cNvPicPr>
          <p:nvPr/>
        </p:nvPicPr>
        <p:blipFill>
          <a:blip r:embed="rId17" cstate="print"/>
          <a:srcRect l="11636" t="29840" r="9380" b="29840"/>
          <a:stretch>
            <a:fillRect/>
          </a:stretch>
        </p:blipFill>
        <p:spPr bwMode="auto">
          <a:xfrm>
            <a:off x="334433" y="1522414"/>
            <a:ext cx="163406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itre 6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Standalone payment terminals in 4G &amp; RTC Backup</a:t>
            </a:r>
            <a:endParaRPr lang="fr-FR" dirty="0"/>
          </a:p>
        </p:txBody>
      </p:sp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24824" y="2085974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2082" y="1885950"/>
            <a:ext cx="108056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507" y="2390775"/>
            <a:ext cx="108056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7585" y="1735139"/>
            <a:ext cx="1113365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39" name="Picture 2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9074" y="1988841"/>
            <a:ext cx="1345307" cy="177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54" name="Line 15"/>
          <p:cNvSpPr>
            <a:spLocks noChangeShapeType="1"/>
          </p:cNvSpPr>
          <p:nvPr/>
        </p:nvSpPr>
        <p:spPr bwMode="auto">
          <a:xfrm flipV="1">
            <a:off x="2171700" y="4023518"/>
            <a:ext cx="1746251" cy="1262857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417" y="1969518"/>
            <a:ext cx="185208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4489451" y="2875757"/>
            <a:ext cx="865716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 dirty="0" smtClean="0"/>
              <a:t>LYRA SIM </a:t>
            </a:r>
            <a:endParaRPr lang="fr-FR" sz="800" dirty="0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>
            <a:off x="2019300" y="2457450"/>
            <a:ext cx="1788585" cy="529432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55" name="Oval 16"/>
          <p:cNvSpPr>
            <a:spLocks noChangeArrowheads="1"/>
          </p:cNvSpPr>
          <p:nvPr/>
        </p:nvSpPr>
        <p:spPr bwMode="auto">
          <a:xfrm>
            <a:off x="3600451" y="2686845"/>
            <a:ext cx="2211916" cy="1546225"/>
          </a:xfrm>
          <a:prstGeom prst="ellipse">
            <a:avLst/>
          </a:prstGeom>
          <a:noFill/>
          <a:ln w="19050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5856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72948">
            <a:off x="5892955" y="2196597"/>
            <a:ext cx="1117987" cy="838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5857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7755" y="5013177"/>
            <a:ext cx="1691216" cy="101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58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0915" y="5159969"/>
            <a:ext cx="86428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9" name="AutoShape 20"/>
          <p:cNvSpPr>
            <a:spLocks noChangeArrowheads="1"/>
          </p:cNvSpPr>
          <p:nvPr/>
        </p:nvSpPr>
        <p:spPr bwMode="auto">
          <a:xfrm>
            <a:off x="5890685" y="3348833"/>
            <a:ext cx="1035049" cy="295275"/>
          </a:xfrm>
          <a:custGeom>
            <a:avLst/>
            <a:gdLst>
              <a:gd name="T0" fmla="*/ 582215 w 21600"/>
              <a:gd name="T1" fmla="*/ 0 h 21600"/>
              <a:gd name="T2" fmla="*/ 0 w 21600"/>
              <a:gd name="T3" fmla="*/ 147638 h 21600"/>
              <a:gd name="T4" fmla="*/ 582215 w 21600"/>
              <a:gd name="T5" fmla="*/ 295275 h 21600"/>
              <a:gd name="T6" fmla="*/ 776287 w 21600"/>
              <a:gd name="T7" fmla="*/ 1476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860" name="AutoShape 21"/>
          <p:cNvSpPr>
            <a:spLocks noChangeArrowheads="1"/>
          </p:cNvSpPr>
          <p:nvPr/>
        </p:nvSpPr>
        <p:spPr bwMode="auto">
          <a:xfrm rot="5400000">
            <a:off x="4499822" y="4449115"/>
            <a:ext cx="504057" cy="192021"/>
          </a:xfrm>
          <a:custGeom>
            <a:avLst/>
            <a:gdLst>
              <a:gd name="T0" fmla="*/ 582216 w 21600"/>
              <a:gd name="T1" fmla="*/ 0 h 21600"/>
              <a:gd name="T2" fmla="*/ 0 w 21600"/>
              <a:gd name="T3" fmla="*/ 147638 h 21600"/>
              <a:gd name="T4" fmla="*/ 582216 w 21600"/>
              <a:gd name="T5" fmla="*/ 295275 h 21600"/>
              <a:gd name="T6" fmla="*/ 776288 w 21600"/>
              <a:gd name="T7" fmla="*/ 1476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04B15-232D-4EDC-AF8C-0FEC0A3EFCA5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dirty="0" smtClean="0"/>
              <a:t>ELECTRICAL AND WASHING TERMINALS</a:t>
            </a:r>
            <a:endParaRPr lang="fr-FR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59" r="22460"/>
          <a:stretch>
            <a:fillRect/>
          </a:stretch>
        </p:blipFill>
        <p:spPr bwMode="auto">
          <a:xfrm>
            <a:off x="9840417" y="2359582"/>
            <a:ext cx="1753377" cy="318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 descr="Afficher l'image d'origine"/>
          <p:cNvPicPr>
            <a:picLocks noChangeAspect="1" noChangeArrowheads="1"/>
          </p:cNvPicPr>
          <p:nvPr/>
        </p:nvPicPr>
        <p:blipFill>
          <a:blip r:embed="rId8" cstate="print"/>
          <a:srcRect l="17214" t="1914" r="29709" b="4305"/>
          <a:stretch>
            <a:fillRect/>
          </a:stretch>
        </p:blipFill>
        <p:spPr bwMode="auto">
          <a:xfrm>
            <a:off x="651967" y="4480918"/>
            <a:ext cx="159495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Line 13"/>
          <p:cNvSpPr>
            <a:spLocks noChangeShapeType="1"/>
          </p:cNvSpPr>
          <p:nvPr/>
        </p:nvSpPr>
        <p:spPr bwMode="auto">
          <a:xfrm flipV="1">
            <a:off x="5423925" y="2420888"/>
            <a:ext cx="576065" cy="432047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9" cstate="print"/>
          <a:srcRect l="7563" t="73238" r="12412" b="8844"/>
          <a:stretch>
            <a:fillRect/>
          </a:stretch>
        </p:blipFill>
        <p:spPr bwMode="auto">
          <a:xfrm>
            <a:off x="640987" y="3771900"/>
            <a:ext cx="1692639" cy="63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8235" y="2791630"/>
            <a:ext cx="1618312" cy="314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4180355" y="3789040"/>
            <a:ext cx="106952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1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LM3G / LM4G</a:t>
            </a:r>
            <a:endParaRPr lang="fr-FR" sz="11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5681" y="1340768"/>
            <a:ext cx="1410017" cy="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7" descr="Résultat de recherche d'images pour &quot;verifone payware&quot;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5070" y="1146673"/>
            <a:ext cx="1311371" cy="344741"/>
          </a:xfrm>
          <a:prstGeom prst="rect">
            <a:avLst/>
          </a:prstGeom>
          <a:noFill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3" cstate="print"/>
          <a:srcRect l="65092" t="21034" r="9003" b="20599"/>
          <a:stretch>
            <a:fillRect/>
          </a:stretch>
        </p:blipFill>
        <p:spPr bwMode="auto">
          <a:xfrm>
            <a:off x="1808013" y="1558191"/>
            <a:ext cx="574068" cy="34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0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139" r="7921" b="14963"/>
          <a:stretch>
            <a:fillRect/>
          </a:stretch>
        </p:blipFill>
        <p:spPr bwMode="auto">
          <a:xfrm>
            <a:off x="721894" y="1621251"/>
            <a:ext cx="914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ZoneTexte 41"/>
          <p:cNvSpPr txBox="1"/>
          <p:nvPr/>
        </p:nvSpPr>
        <p:spPr>
          <a:xfrm>
            <a:off x="758490" y="3290136"/>
            <a:ext cx="1481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Automatic CB reader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410575" y="5857875"/>
            <a:ext cx="1153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Wash terminals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66750" y="6091535"/>
            <a:ext cx="2304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Electric vehicle charging terminals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86624" y="3200399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39" name="Picture 2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3850" y="1922464"/>
            <a:ext cx="1214967" cy="162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3" descr="pharma24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5251" y="1412876"/>
            <a:ext cx="147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417" y="1412876"/>
            <a:ext cx="185208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5994400" y="930276"/>
            <a:ext cx="3583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err="1" smtClean="0">
                <a:solidFill>
                  <a:srgbClr val="0064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Ingenico</a:t>
            </a:r>
            <a:r>
              <a:rPr lang="fr-FR" dirty="0" smtClean="0">
                <a:solidFill>
                  <a:srgbClr val="0064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fr-FR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iSelf</a:t>
            </a:r>
            <a:r>
              <a:rPr lang="fr-FR" dirty="0">
                <a:solidFill>
                  <a:srgbClr val="0064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fr-FR" dirty="0" err="1" smtClean="0">
                <a:solidFill>
                  <a:srgbClr val="0064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Series</a:t>
            </a:r>
            <a:r>
              <a:rPr lang="fr-FR" dirty="0" smtClean="0">
                <a:solidFill>
                  <a:srgbClr val="0064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Compatible </a:t>
            </a:r>
            <a:endParaRPr lang="fr-FR" dirty="0">
              <a:latin typeface="Arial" charset="0"/>
              <a:cs typeface="+mn-cs"/>
            </a:endParaRP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4502150" y="3582988"/>
            <a:ext cx="4347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 dirty="0"/>
              <a:t>LM4G</a:t>
            </a:r>
            <a:endParaRPr lang="fr-FR" sz="800" b="1" dirty="0"/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4489451" y="2681288"/>
            <a:ext cx="865716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 dirty="0" smtClean="0"/>
              <a:t>LYRA SIM </a:t>
            </a:r>
            <a:endParaRPr lang="fr-FR" sz="800" dirty="0"/>
          </a:p>
        </p:txBody>
      </p:sp>
      <p:pic>
        <p:nvPicPr>
          <p:cNvPr id="35848" name="Picture 9" descr="pharma24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2517" y="2205039"/>
            <a:ext cx="147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0" descr="pharma24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917" y="3068639"/>
            <a:ext cx="147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417" y="3068639"/>
            <a:ext cx="185208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151" y="4733926"/>
            <a:ext cx="185208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Line 13"/>
          <p:cNvSpPr>
            <a:spLocks noChangeShapeType="1"/>
          </p:cNvSpPr>
          <p:nvPr/>
        </p:nvSpPr>
        <p:spPr bwMode="auto">
          <a:xfrm>
            <a:off x="2032001" y="1924051"/>
            <a:ext cx="1775884" cy="868363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 flipV="1">
            <a:off x="2034118" y="3394076"/>
            <a:ext cx="1570567" cy="239713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 flipV="1">
            <a:off x="2080684" y="3829051"/>
            <a:ext cx="1837267" cy="1477963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55" name="Oval 16"/>
          <p:cNvSpPr>
            <a:spLocks noChangeArrowheads="1"/>
          </p:cNvSpPr>
          <p:nvPr/>
        </p:nvSpPr>
        <p:spPr bwMode="auto">
          <a:xfrm>
            <a:off x="3600451" y="2492376"/>
            <a:ext cx="2211916" cy="1546225"/>
          </a:xfrm>
          <a:prstGeom prst="ellipse">
            <a:avLst/>
          </a:prstGeom>
          <a:noFill/>
          <a:ln w="19050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5856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72948">
            <a:off x="2190751" y="1128713"/>
            <a:ext cx="142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4084" y="5075239"/>
            <a:ext cx="1691216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1267" y="5170488"/>
            <a:ext cx="110913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9" name="AutoShape 20"/>
          <p:cNvSpPr>
            <a:spLocks noChangeArrowheads="1"/>
          </p:cNvSpPr>
          <p:nvPr/>
        </p:nvSpPr>
        <p:spPr bwMode="auto">
          <a:xfrm>
            <a:off x="5890685" y="3154364"/>
            <a:ext cx="1035049" cy="295275"/>
          </a:xfrm>
          <a:custGeom>
            <a:avLst/>
            <a:gdLst>
              <a:gd name="T0" fmla="*/ 582215 w 21600"/>
              <a:gd name="T1" fmla="*/ 0 h 21600"/>
              <a:gd name="T2" fmla="*/ 0 w 21600"/>
              <a:gd name="T3" fmla="*/ 147638 h 21600"/>
              <a:gd name="T4" fmla="*/ 582215 w 21600"/>
              <a:gd name="T5" fmla="*/ 295275 h 21600"/>
              <a:gd name="T6" fmla="*/ 776287 w 21600"/>
              <a:gd name="T7" fmla="*/ 1476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860" name="AutoShape 21"/>
          <p:cNvSpPr>
            <a:spLocks noChangeArrowheads="1"/>
          </p:cNvSpPr>
          <p:nvPr/>
        </p:nvSpPr>
        <p:spPr bwMode="auto">
          <a:xfrm rot="5400000">
            <a:off x="4368007" y="4341019"/>
            <a:ext cx="776288" cy="393700"/>
          </a:xfrm>
          <a:custGeom>
            <a:avLst/>
            <a:gdLst>
              <a:gd name="T0" fmla="*/ 582216 w 21600"/>
              <a:gd name="T1" fmla="*/ 0 h 21600"/>
              <a:gd name="T2" fmla="*/ 0 w 21600"/>
              <a:gd name="T3" fmla="*/ 147638 h 21600"/>
              <a:gd name="T4" fmla="*/ 582216 w 21600"/>
              <a:gd name="T5" fmla="*/ 295275 h 21600"/>
              <a:gd name="T6" fmla="*/ 776288 w 21600"/>
              <a:gd name="T7" fmla="*/ 1476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5861" name="Picture 2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6284" y="1296989"/>
            <a:ext cx="105833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2" name="Picture 2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26818" y="5175250"/>
            <a:ext cx="1644649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4537" name="Text Box 25"/>
          <p:cNvSpPr txBox="1">
            <a:spLocks noChangeArrowheads="1"/>
          </p:cNvSpPr>
          <p:nvPr/>
        </p:nvSpPr>
        <p:spPr bwMode="auto">
          <a:xfrm>
            <a:off x="624417" y="2636839"/>
            <a:ext cx="6447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>
                <a:solidFill>
                  <a:srgbClr val="0064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IUP 250</a:t>
            </a:r>
            <a:endParaRPr lang="fr-FR" sz="1000">
              <a:latin typeface="Arial" charset="0"/>
              <a:cs typeface="+mn-cs"/>
            </a:endParaRPr>
          </a:p>
        </p:txBody>
      </p:sp>
      <p:sp>
        <p:nvSpPr>
          <p:cNvPr id="704538" name="Text Box 26"/>
          <p:cNvSpPr txBox="1">
            <a:spLocks noChangeArrowheads="1"/>
          </p:cNvSpPr>
          <p:nvPr/>
        </p:nvSpPr>
        <p:spPr bwMode="auto">
          <a:xfrm>
            <a:off x="1583267" y="2708276"/>
            <a:ext cx="6527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000">
                <a:solidFill>
                  <a:srgbClr val="0064A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IUR 250</a:t>
            </a:r>
            <a:endParaRPr lang="fr-FR" sz="1000">
              <a:latin typeface="Arial" charset="0"/>
              <a:cs typeface="+mn-cs"/>
            </a:endParaRPr>
          </a:p>
        </p:txBody>
      </p:sp>
      <p:pic>
        <p:nvPicPr>
          <p:cNvPr id="35868" name="Picture 3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139" r="7921" b="14963"/>
          <a:stretch>
            <a:fillRect/>
          </a:stretch>
        </p:blipFill>
        <p:spPr bwMode="auto">
          <a:xfrm>
            <a:off x="814918" y="965200"/>
            <a:ext cx="1181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04B15-232D-4EDC-AF8C-0FEC0A3EFCA5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Automats and video Surveillance in 4G</a:t>
            </a:r>
            <a:endParaRPr lang="fr-FR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15199" y="2990849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3075" y="1847850"/>
            <a:ext cx="709613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28"/>
          <p:cNvSpPr>
            <a:spLocks noChangeArrowheads="1"/>
          </p:cNvSpPr>
          <p:nvPr/>
        </p:nvSpPr>
        <p:spPr bwMode="auto">
          <a:xfrm>
            <a:off x="495301" y="1384261"/>
            <a:ext cx="4610099" cy="5216564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>
              <a:solidFill>
                <a:srgbClr val="115691"/>
              </a:solidFill>
            </a:endParaRPr>
          </a:p>
        </p:txBody>
      </p:sp>
      <p:sp>
        <p:nvSpPr>
          <p:cNvPr id="1027" name="Line 6"/>
          <p:cNvSpPr>
            <a:spLocks noChangeShapeType="1"/>
          </p:cNvSpPr>
          <p:nvPr/>
        </p:nvSpPr>
        <p:spPr bwMode="auto">
          <a:xfrm flipH="1">
            <a:off x="9817990" y="2847687"/>
            <a:ext cx="180085" cy="18038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34"/>
          <p:cNvSpPr>
            <a:spLocks noChangeArrowheads="1"/>
          </p:cNvSpPr>
          <p:nvPr/>
        </p:nvSpPr>
        <p:spPr bwMode="auto">
          <a:xfrm rot="6475127" flipH="1">
            <a:off x="11019862" y="1870077"/>
            <a:ext cx="374131" cy="86161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0" name="Picture 14"/>
          <p:cNvPicPr>
            <a:picLocks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5809026" y="3836851"/>
            <a:ext cx="223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8488263" y="1680329"/>
            <a:ext cx="768085" cy="216024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790575" y="1590675"/>
            <a:ext cx="4019550" cy="224790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>
            <a:off x="1655068" y="3114562"/>
            <a:ext cx="0" cy="1873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>
            <a:off x="2205401" y="2844687"/>
            <a:ext cx="0" cy="2698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Line 17"/>
          <p:cNvSpPr>
            <a:spLocks noChangeShapeType="1"/>
          </p:cNvSpPr>
          <p:nvPr/>
        </p:nvSpPr>
        <p:spPr bwMode="auto">
          <a:xfrm flipV="1">
            <a:off x="1066800" y="3114561"/>
            <a:ext cx="1225384" cy="11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28"/>
          <p:cNvSpPr>
            <a:spLocks noChangeShapeType="1"/>
          </p:cNvSpPr>
          <p:nvPr/>
        </p:nvSpPr>
        <p:spPr bwMode="auto">
          <a:xfrm>
            <a:off x="2556768" y="2898661"/>
            <a:ext cx="0" cy="215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Line 29"/>
          <p:cNvSpPr>
            <a:spLocks noChangeShapeType="1"/>
          </p:cNvSpPr>
          <p:nvPr/>
        </p:nvSpPr>
        <p:spPr bwMode="auto">
          <a:xfrm>
            <a:off x="2455169" y="3114561"/>
            <a:ext cx="1050031" cy="11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1" name="Line 31"/>
          <p:cNvSpPr>
            <a:spLocks noChangeShapeType="1"/>
          </p:cNvSpPr>
          <p:nvPr/>
        </p:nvSpPr>
        <p:spPr bwMode="auto">
          <a:xfrm>
            <a:off x="2956817" y="3114562"/>
            <a:ext cx="0" cy="1873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42" name="Picture 32" descr="MC900024307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7449" y="3249497"/>
            <a:ext cx="723252" cy="50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Line 36"/>
          <p:cNvSpPr>
            <a:spLocks noChangeShapeType="1"/>
          </p:cNvSpPr>
          <p:nvPr/>
        </p:nvSpPr>
        <p:spPr bwMode="auto">
          <a:xfrm flipH="1">
            <a:off x="2421300" y="1952626"/>
            <a:ext cx="17099" cy="62377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46" name="Picture 11" descr="icon_col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5917" y="2576398"/>
            <a:ext cx="64346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0" name="Straight Connector 83"/>
          <p:cNvCxnSpPr>
            <a:stCxn id="1039" idx="1"/>
          </p:cNvCxnSpPr>
          <p:nvPr/>
        </p:nvCxnSpPr>
        <p:spPr>
          <a:xfrm flipH="1">
            <a:off x="2505969" y="3336811"/>
            <a:ext cx="349249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" name="Line 29"/>
          <p:cNvSpPr>
            <a:spLocks noChangeShapeType="1"/>
          </p:cNvSpPr>
          <p:nvPr/>
        </p:nvSpPr>
        <p:spPr bwMode="auto">
          <a:xfrm>
            <a:off x="1752601" y="3352800"/>
            <a:ext cx="1102618" cy="3061"/>
          </a:xfrm>
          <a:prstGeom prst="line">
            <a:avLst/>
          </a:prstGeom>
          <a:noFill/>
          <a:ln w="25400">
            <a:solidFill>
              <a:srgbClr val="4D4D4D"/>
            </a:solidFill>
            <a:prstDash val="sys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6" name="Picture 2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9675" y="4036750"/>
            <a:ext cx="1133476" cy="162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0" name="Rectangle 8"/>
          <p:cNvSpPr>
            <a:spLocks noChangeArrowheads="1"/>
          </p:cNvSpPr>
          <p:nvPr/>
        </p:nvSpPr>
        <p:spPr bwMode="auto">
          <a:xfrm rot="11491573">
            <a:off x="7715182" y="4883802"/>
            <a:ext cx="1439333" cy="71438"/>
          </a:xfrm>
          <a:prstGeom prst="rect">
            <a:avLst/>
          </a:prstGeom>
          <a:solidFill>
            <a:srgbClr val="EAEAE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1" name="Text Box 9"/>
          <p:cNvSpPr txBox="1">
            <a:spLocks noChangeArrowheads="1"/>
          </p:cNvSpPr>
          <p:nvPr/>
        </p:nvSpPr>
        <p:spPr bwMode="auto">
          <a:xfrm>
            <a:off x="8104220" y="4704665"/>
            <a:ext cx="721784" cy="188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>
            <a:spAutoFit/>
          </a:bodyPr>
          <a:lstStyle/>
          <a:p>
            <a:pPr algn="ctr"/>
            <a:r>
              <a:rPr lang="en-US" sz="800" b="1" smtClean="0">
                <a:solidFill>
                  <a:schemeClr val="accent1"/>
                </a:solidFill>
              </a:rPr>
              <a:t>IP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52" name="Text Box 19"/>
          <p:cNvSpPr txBox="1">
            <a:spLocks noChangeArrowheads="1"/>
          </p:cNvSpPr>
          <p:nvPr/>
        </p:nvSpPr>
        <p:spPr bwMode="auto">
          <a:xfrm>
            <a:off x="1882577" y="4171240"/>
            <a:ext cx="1032073" cy="217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9989" tIns="46794" rIns="89989" bIns="46794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800" b="1" smtClean="0">
                <a:solidFill>
                  <a:schemeClr val="bg1">
                    <a:lumMod val="50000"/>
                  </a:schemeClr>
                </a:solidFill>
                <a:latin typeface="Raleway Medium"/>
              </a:rPr>
              <a:t>ETHERNET LAN </a:t>
            </a:r>
            <a:endParaRPr kumimoji="1" lang="en-US" sz="800" b="1">
              <a:solidFill>
                <a:schemeClr val="bg1">
                  <a:lumMod val="50000"/>
                </a:schemeClr>
              </a:solidFill>
              <a:latin typeface="Raleway Medium"/>
            </a:endParaRPr>
          </a:p>
        </p:txBody>
      </p:sp>
      <p:sp>
        <p:nvSpPr>
          <p:cNvPr id="659485" name="Text Box 29"/>
          <p:cNvSpPr txBox="1">
            <a:spLocks noChangeArrowheads="1"/>
          </p:cNvSpPr>
          <p:nvPr/>
        </p:nvSpPr>
        <p:spPr bwMode="auto">
          <a:xfrm>
            <a:off x="793810" y="1604276"/>
            <a:ext cx="1056117" cy="37150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89989" tIns="46794" rIns="89989" bIns="46794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1" lang="en-US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Store</a:t>
            </a:r>
            <a:endParaRPr kumimoji="1" lang="en-US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56" name="Text Box 31"/>
          <p:cNvSpPr txBox="1">
            <a:spLocks noChangeArrowheads="1"/>
          </p:cNvSpPr>
          <p:nvPr/>
        </p:nvSpPr>
        <p:spPr bwMode="auto">
          <a:xfrm>
            <a:off x="3361599" y="5222785"/>
            <a:ext cx="1610451" cy="3422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62100" tIns="32292" rIns="62100" bIns="32292">
            <a:spAutoFit/>
          </a:bodyPr>
          <a:lstStyle/>
          <a:p>
            <a:pPr algn="ctr"/>
            <a:r>
              <a:rPr lang="en-US" sz="900" b="1" smtClean="0">
                <a:latin typeface="Raleway Medium"/>
              </a:rPr>
              <a:t>LYRA BACKUP SIM</a:t>
            </a:r>
          </a:p>
          <a:p>
            <a:pPr algn="ctr"/>
            <a:r>
              <a:rPr lang="en-US" sz="900" b="1" smtClean="0">
                <a:latin typeface="Raleway Medium"/>
              </a:rPr>
              <a:t>IP / M2M ROUTAGE</a:t>
            </a:r>
            <a:endParaRPr lang="en-US" sz="900" b="1">
              <a:latin typeface="Raleway Medium"/>
            </a:endParaRPr>
          </a:p>
        </p:txBody>
      </p:sp>
      <p:sp>
        <p:nvSpPr>
          <p:cNvPr id="1057" name="Rectangle 34"/>
          <p:cNvSpPr>
            <a:spLocks noChangeArrowheads="1"/>
          </p:cNvSpPr>
          <p:nvPr/>
        </p:nvSpPr>
        <p:spPr bwMode="auto">
          <a:xfrm rot="5709169" flipH="1">
            <a:off x="9865354" y="4042779"/>
            <a:ext cx="1223963" cy="95249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8" name="Rectangle 35"/>
          <p:cNvSpPr>
            <a:spLocks noChangeArrowheads="1"/>
          </p:cNvSpPr>
          <p:nvPr/>
        </p:nvSpPr>
        <p:spPr bwMode="auto">
          <a:xfrm rot="17392394" flipV="1">
            <a:off x="10827644" y="4599726"/>
            <a:ext cx="596900" cy="71967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9" name="Oval 41"/>
          <p:cNvSpPr>
            <a:spLocks noChangeArrowheads="1"/>
          </p:cNvSpPr>
          <p:nvPr/>
        </p:nvSpPr>
        <p:spPr bwMode="auto">
          <a:xfrm>
            <a:off x="9060226" y="4726196"/>
            <a:ext cx="2235200" cy="1219200"/>
          </a:xfrm>
          <a:prstGeom prst="ellipse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1060" name="Text Box 43"/>
          <p:cNvSpPr txBox="1">
            <a:spLocks noChangeArrowheads="1"/>
          </p:cNvSpPr>
          <p:nvPr/>
        </p:nvSpPr>
        <p:spPr bwMode="auto">
          <a:xfrm>
            <a:off x="10787426" y="3583196"/>
            <a:ext cx="965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80" tIns="43739" rIns="87480" bIns="43739"/>
          <a:lstStyle/>
          <a:p>
            <a:pPr algn="ctr"/>
            <a:r>
              <a:rPr lang="en-US" sz="900" smtClean="0">
                <a:solidFill>
                  <a:srgbClr val="11568C"/>
                </a:solidFill>
              </a:rPr>
              <a:t>Private</a:t>
            </a:r>
          </a:p>
          <a:p>
            <a:pPr algn="ctr"/>
            <a:r>
              <a:rPr lang="en-US" sz="900" smtClean="0">
                <a:solidFill>
                  <a:srgbClr val="11568C"/>
                </a:solidFill>
              </a:rPr>
              <a:t>Servers</a:t>
            </a:r>
            <a:endParaRPr lang="en-US" sz="900"/>
          </a:p>
        </p:txBody>
      </p:sp>
      <p:sp>
        <p:nvSpPr>
          <p:cNvPr id="1061" name="Text Box 45"/>
          <p:cNvSpPr txBox="1">
            <a:spLocks noChangeArrowheads="1"/>
          </p:cNvSpPr>
          <p:nvPr/>
        </p:nvSpPr>
        <p:spPr bwMode="auto">
          <a:xfrm>
            <a:off x="9873026" y="4040396"/>
            <a:ext cx="723900" cy="188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093" tIns="32288" rIns="62093" bIns="32288">
            <a:spAutoFit/>
          </a:bodyPr>
          <a:lstStyle/>
          <a:p>
            <a:pPr algn="ctr"/>
            <a:r>
              <a:rPr lang="en-US" sz="800" b="1" smtClean="0">
                <a:solidFill>
                  <a:srgbClr val="000000"/>
                </a:solidFill>
              </a:rPr>
              <a:t>LL</a:t>
            </a:r>
            <a:endParaRPr lang="en-US"/>
          </a:p>
        </p:txBody>
      </p:sp>
      <p:sp>
        <p:nvSpPr>
          <p:cNvPr id="1062" name="Text Box 46"/>
          <p:cNvSpPr txBox="1">
            <a:spLocks noChangeArrowheads="1"/>
          </p:cNvSpPr>
          <p:nvPr/>
        </p:nvSpPr>
        <p:spPr bwMode="auto">
          <a:xfrm>
            <a:off x="10980044" y="4618246"/>
            <a:ext cx="721783" cy="188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093" tIns="32288" rIns="62093" bIns="32288">
            <a:spAutoFit/>
          </a:bodyPr>
          <a:lstStyle/>
          <a:p>
            <a:pPr algn="ctr"/>
            <a:r>
              <a:rPr lang="en-US" sz="800" b="1" smtClean="0">
                <a:solidFill>
                  <a:srgbClr val="000000"/>
                </a:solidFill>
              </a:rPr>
              <a:t>LL</a:t>
            </a:r>
            <a:endParaRPr lang="en-US"/>
          </a:p>
        </p:txBody>
      </p:sp>
      <p:pic>
        <p:nvPicPr>
          <p:cNvPr id="1063" name="Picture 47" descr="rout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5226" y="4649997"/>
            <a:ext cx="260351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" name="Picture 48" descr="rout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31877" y="4832559"/>
            <a:ext cx="260349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" name="Picture 49" descr="rout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43443" y="4649997"/>
            <a:ext cx="260349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6" name="Text Box 50"/>
          <p:cNvSpPr txBox="1">
            <a:spLocks noChangeArrowheads="1"/>
          </p:cNvSpPr>
          <p:nvPr/>
        </p:nvSpPr>
        <p:spPr bwMode="auto">
          <a:xfrm>
            <a:off x="10618772" y="3202998"/>
            <a:ext cx="817982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80" tIns="43739" rIns="87480" bIns="43739"/>
          <a:lstStyle/>
          <a:p>
            <a:pPr algn="ctr"/>
            <a:r>
              <a:rPr lang="en-US" sz="900" smtClean="0">
                <a:solidFill>
                  <a:srgbClr val="11568C"/>
                </a:solidFill>
              </a:rPr>
              <a:t>Banking</a:t>
            </a:r>
          </a:p>
          <a:p>
            <a:pPr algn="ctr"/>
            <a:r>
              <a:rPr lang="en-US" sz="900" smtClean="0">
                <a:solidFill>
                  <a:srgbClr val="11568C"/>
                </a:solidFill>
              </a:rPr>
              <a:t>Servers</a:t>
            </a:r>
            <a:endParaRPr lang="en-US" sz="90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25026" y="3039926"/>
          <a:ext cx="309033" cy="1111250"/>
        </p:xfrm>
        <a:graphic>
          <a:graphicData uri="http://schemas.openxmlformats.org/presentationml/2006/ole">
            <p:oleObj spid="_x0000_s128002" name="Image" r:id="rId9" imgW="2676190" imgH="12771429" progId="Photoshop.Image.7">
              <p:embed/>
            </p:oleObj>
          </a:graphicData>
        </a:graphic>
      </p:graphicFrame>
      <p:sp>
        <p:nvSpPr>
          <p:cNvPr id="1067" name="Text Box 63"/>
          <p:cNvSpPr txBox="1">
            <a:spLocks noChangeArrowheads="1"/>
          </p:cNvSpPr>
          <p:nvPr/>
        </p:nvSpPr>
        <p:spPr bwMode="auto">
          <a:xfrm>
            <a:off x="6215426" y="4217851"/>
            <a:ext cx="16007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en-US" sz="1000" smtClean="0"/>
              <a:t>NETWORK</a:t>
            </a:r>
          </a:p>
          <a:p>
            <a:pPr algn="ctr"/>
            <a:r>
              <a:rPr lang="en-US" sz="1000" smtClean="0"/>
              <a:t>OPERATORS</a:t>
            </a:r>
            <a:endParaRPr lang="en-US" sz="1000"/>
          </a:p>
        </p:txBody>
      </p:sp>
      <p:sp>
        <p:nvSpPr>
          <p:cNvPr id="3125" name="Text Box 66"/>
          <p:cNvSpPr txBox="1">
            <a:spLocks noChangeArrowheads="1"/>
          </p:cNvSpPr>
          <p:nvPr/>
        </p:nvSpPr>
        <p:spPr bwMode="auto">
          <a:xfrm>
            <a:off x="1277178" y="5740559"/>
            <a:ext cx="94214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Raleway Medium"/>
              </a:rPr>
              <a:t>X095SLM3G</a:t>
            </a:r>
            <a:endParaRPr lang="en-US" sz="1000" b="1">
              <a:solidFill>
                <a:schemeClr val="tx1">
                  <a:lumMod val="65000"/>
                  <a:lumOff val="35000"/>
                </a:schemeClr>
              </a:solidFill>
              <a:latin typeface="Raleway Medium"/>
            </a:endParaRPr>
          </a:p>
        </p:txBody>
      </p:sp>
      <p:pic>
        <p:nvPicPr>
          <p:cNvPr id="1069" name="Picture 67" descr="settings-icon_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4162" y="6060754"/>
            <a:ext cx="71543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0" name="Text Box 68"/>
          <p:cNvSpPr txBox="1">
            <a:spLocks noChangeArrowheads="1"/>
          </p:cNvSpPr>
          <p:nvPr/>
        </p:nvSpPr>
        <p:spPr bwMode="auto">
          <a:xfrm>
            <a:off x="1253860" y="6158260"/>
            <a:ext cx="31847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latin typeface="Raleway Medium"/>
              </a:rPr>
              <a:t>Auto-configuration Through LYRA Portal</a:t>
            </a:r>
            <a:endParaRPr lang="en-US" sz="1200" dirty="0">
              <a:latin typeface="Raleway Medium"/>
            </a:endParaRPr>
          </a:p>
        </p:txBody>
      </p:sp>
      <p:sp>
        <p:nvSpPr>
          <p:cNvPr id="1071" name="Line 69"/>
          <p:cNvSpPr>
            <a:spLocks noChangeShapeType="1"/>
          </p:cNvSpPr>
          <p:nvPr/>
        </p:nvSpPr>
        <p:spPr bwMode="auto">
          <a:xfrm flipV="1">
            <a:off x="1793710" y="4397111"/>
            <a:ext cx="0" cy="59690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2" name="Line 70"/>
          <p:cNvSpPr>
            <a:spLocks noChangeShapeType="1"/>
          </p:cNvSpPr>
          <p:nvPr/>
        </p:nvSpPr>
        <p:spPr bwMode="auto">
          <a:xfrm flipV="1">
            <a:off x="1787360" y="4391025"/>
            <a:ext cx="1193966" cy="6086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75" name="Picture 8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48" t="-995" r="10394"/>
          <a:stretch>
            <a:fillRect/>
          </a:stretch>
        </p:blipFill>
        <p:spPr bwMode="auto">
          <a:xfrm>
            <a:off x="1052018" y="4248879"/>
            <a:ext cx="48048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6" name="Picture 9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22650" y="5349198"/>
            <a:ext cx="331019" cy="16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7" name="Picture 101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2341" y="2162174"/>
            <a:ext cx="827084" cy="9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3" name="Picture 11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358" b="22525"/>
          <a:stretch>
            <a:fillRect/>
          </a:stretch>
        </p:blipFill>
        <p:spPr bwMode="auto">
          <a:xfrm>
            <a:off x="2823634" y="4691295"/>
            <a:ext cx="332152" cy="15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" name="Picture 11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EF1FA"/>
              </a:clrFrom>
              <a:clrTo>
                <a:srgbClr val="EEF1FA">
                  <a:alpha val="0"/>
                </a:srgbClr>
              </a:clrTo>
            </a:clrChange>
          </a:blip>
          <a:srcRect l="61172" t="31793" r="8607" b="42482"/>
          <a:stretch>
            <a:fillRect/>
          </a:stretch>
        </p:blipFill>
        <p:spPr bwMode="auto">
          <a:xfrm>
            <a:off x="2832100" y="5133175"/>
            <a:ext cx="332152" cy="14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" name="Picture 1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6300" t="41391" r="5670" b="41580"/>
          <a:stretch>
            <a:fillRect/>
          </a:stretch>
        </p:blipFill>
        <p:spPr bwMode="auto">
          <a:xfrm>
            <a:off x="2847901" y="4901326"/>
            <a:ext cx="333285" cy="15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161826" y="5259596"/>
            <a:ext cx="82973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2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771426" y="5564396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3" name="Line 6"/>
          <p:cNvSpPr>
            <a:spLocks noChangeShapeType="1"/>
          </p:cNvSpPr>
          <p:nvPr/>
        </p:nvSpPr>
        <p:spPr bwMode="auto">
          <a:xfrm flipH="1">
            <a:off x="2714624" y="1677600"/>
            <a:ext cx="4222746" cy="17025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4" name="Text Box 56"/>
          <p:cNvSpPr txBox="1">
            <a:spLocks noChangeArrowheads="1"/>
          </p:cNvSpPr>
          <p:nvPr/>
        </p:nvSpPr>
        <p:spPr bwMode="auto">
          <a:xfrm rot="21335213">
            <a:off x="5601824" y="1457595"/>
            <a:ext cx="77777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smtClean="0"/>
              <a:t>WAN CLIENT</a:t>
            </a:r>
            <a:endParaRPr lang="en-US" sz="900"/>
          </a:p>
        </p:txBody>
      </p:sp>
      <p:pic>
        <p:nvPicPr>
          <p:cNvPr id="125" name="Picture 14"/>
          <p:cNvPicPr>
            <a:picLocks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8776295" y="1366784"/>
            <a:ext cx="2423120" cy="161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1099" name="Arc 11"/>
          <p:cNvSpPr>
            <a:spLocks/>
          </p:cNvSpPr>
          <p:nvPr/>
        </p:nvSpPr>
        <p:spPr bwMode="auto">
          <a:xfrm rot="3625165" flipH="1">
            <a:off x="3793699" y="1388143"/>
            <a:ext cx="2487446" cy="2790821"/>
          </a:xfrm>
          <a:custGeom>
            <a:avLst/>
            <a:gdLst>
              <a:gd name="T0" fmla="*/ 2147483647 w 20739"/>
              <a:gd name="T1" fmla="*/ 0 h 21591"/>
              <a:gd name="T2" fmla="*/ 2147483647 w 20739"/>
              <a:gd name="T3" fmla="*/ 2147483647 h 21591"/>
              <a:gd name="T4" fmla="*/ 0 w 20739"/>
              <a:gd name="T5" fmla="*/ 2147483647 h 21591"/>
              <a:gd name="T6" fmla="*/ 0 60000 65536"/>
              <a:gd name="T7" fmla="*/ 0 60000 65536"/>
              <a:gd name="T8" fmla="*/ 0 60000 65536"/>
              <a:gd name="T9" fmla="*/ 0 w 20739"/>
              <a:gd name="T10" fmla="*/ 0 h 21591"/>
              <a:gd name="T11" fmla="*/ 20739 w 20739"/>
              <a:gd name="T12" fmla="*/ 21591 h 215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39" h="21591" fill="none" extrusionOk="0">
                <a:moveTo>
                  <a:pt x="639" y="0"/>
                </a:moveTo>
                <a:cubicBezTo>
                  <a:pt x="10002" y="278"/>
                  <a:pt x="18119" y="6558"/>
                  <a:pt x="20738" y="15552"/>
                </a:cubicBezTo>
              </a:path>
              <a:path w="20739" h="21591" stroke="0" extrusionOk="0">
                <a:moveTo>
                  <a:pt x="639" y="0"/>
                </a:moveTo>
                <a:cubicBezTo>
                  <a:pt x="10002" y="278"/>
                  <a:pt x="18119" y="6558"/>
                  <a:pt x="20738" y="15552"/>
                </a:cubicBezTo>
                <a:lnTo>
                  <a:pt x="0" y="21591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0" name="Line 17"/>
          <p:cNvSpPr>
            <a:spLocks noChangeShapeType="1"/>
          </p:cNvSpPr>
          <p:nvPr/>
        </p:nvSpPr>
        <p:spPr bwMode="auto">
          <a:xfrm>
            <a:off x="2733675" y="2724149"/>
            <a:ext cx="1219200" cy="952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01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40056" y="2019299"/>
            <a:ext cx="712894" cy="104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" name="Picture 33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200275" y="1785824"/>
            <a:ext cx="507835" cy="18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3" name="Text Box 26"/>
          <p:cNvSpPr txBox="1">
            <a:spLocks noChangeArrowheads="1"/>
          </p:cNvSpPr>
          <p:nvPr/>
        </p:nvSpPr>
        <p:spPr bwMode="auto">
          <a:xfrm>
            <a:off x="812867" y="1947401"/>
            <a:ext cx="101593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b="1" smtClean="0"/>
              <a:t>Computer room</a:t>
            </a:r>
            <a:endParaRPr lang="en-US" sz="800" b="1"/>
          </a:p>
        </p:txBody>
      </p:sp>
      <p:sp>
        <p:nvSpPr>
          <p:cNvPr id="1105" name="Text Box 37"/>
          <p:cNvSpPr txBox="1">
            <a:spLocks noChangeArrowheads="1"/>
          </p:cNvSpPr>
          <p:nvPr/>
        </p:nvSpPr>
        <p:spPr bwMode="auto">
          <a:xfrm>
            <a:off x="2021252" y="1581150"/>
            <a:ext cx="9505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smtClean="0"/>
              <a:t>Store Router </a:t>
            </a:r>
            <a:endParaRPr lang="en-US" sz="800"/>
          </a:p>
        </p:txBody>
      </p:sp>
      <p:sp>
        <p:nvSpPr>
          <p:cNvPr id="1108" name="Text Box 19"/>
          <p:cNvSpPr txBox="1">
            <a:spLocks noChangeArrowheads="1"/>
          </p:cNvSpPr>
          <p:nvPr/>
        </p:nvSpPr>
        <p:spPr bwMode="auto">
          <a:xfrm>
            <a:off x="1051678" y="2913367"/>
            <a:ext cx="69923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 smtClean="0"/>
              <a:t>Cash Desk VLAN</a:t>
            </a:r>
            <a:endParaRPr lang="en-US" sz="600" b="1"/>
          </a:p>
        </p:txBody>
      </p:sp>
      <p:sp>
        <p:nvSpPr>
          <p:cNvPr id="1109" name="Text Box 30"/>
          <p:cNvSpPr txBox="1">
            <a:spLocks noChangeArrowheads="1"/>
          </p:cNvSpPr>
          <p:nvPr/>
        </p:nvSpPr>
        <p:spPr bwMode="auto">
          <a:xfrm>
            <a:off x="2796670" y="2908396"/>
            <a:ext cx="49404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 b="1" smtClean="0"/>
              <a:t>TPE VLAN</a:t>
            </a:r>
            <a:endParaRPr lang="en-US" sz="600" b="1"/>
          </a:p>
        </p:txBody>
      </p:sp>
      <p:sp>
        <p:nvSpPr>
          <p:cNvPr id="1111" name="Text Box 85"/>
          <p:cNvSpPr txBox="1">
            <a:spLocks noChangeArrowheads="1"/>
          </p:cNvSpPr>
          <p:nvPr/>
        </p:nvSpPr>
        <p:spPr bwMode="auto">
          <a:xfrm>
            <a:off x="3962732" y="3086100"/>
            <a:ext cx="54259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b="1" smtClean="0"/>
              <a:t>LM3G</a:t>
            </a:r>
            <a:endParaRPr lang="en-US" sz="800" b="1"/>
          </a:p>
        </p:txBody>
      </p:sp>
      <p:sp>
        <p:nvSpPr>
          <p:cNvPr id="1112" name="Text Box 37"/>
          <p:cNvSpPr txBox="1">
            <a:spLocks noChangeArrowheads="1"/>
          </p:cNvSpPr>
          <p:nvPr/>
        </p:nvSpPr>
        <p:spPr bwMode="auto">
          <a:xfrm>
            <a:off x="4071921" y="2233499"/>
            <a:ext cx="593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700" smtClean="0"/>
              <a:t>KORTEX 3G</a:t>
            </a:r>
            <a:br>
              <a:rPr lang="en-US" sz="700" smtClean="0"/>
            </a:br>
            <a:r>
              <a:rPr lang="en-US" sz="700" smtClean="0"/>
              <a:t>Router </a:t>
            </a:r>
            <a:endParaRPr lang="en-US" sz="700"/>
          </a:p>
        </p:txBody>
      </p:sp>
      <p:pic>
        <p:nvPicPr>
          <p:cNvPr id="1113" name="Picture 33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888530" y="1960325"/>
            <a:ext cx="391584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" name="Picture 33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520351" y="4646477"/>
            <a:ext cx="493184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5" name="Picture 42" descr="SERVEU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176562" y="1384261"/>
            <a:ext cx="3302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" name="Text Box 50"/>
          <p:cNvSpPr txBox="1">
            <a:spLocks noChangeArrowheads="1"/>
          </p:cNvSpPr>
          <p:nvPr/>
        </p:nvSpPr>
        <p:spPr bwMode="auto">
          <a:xfrm>
            <a:off x="10886588" y="1018663"/>
            <a:ext cx="92571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80" tIns="43739" rIns="87480" bIns="43739"/>
          <a:lstStyle/>
          <a:p>
            <a:pPr algn="ctr"/>
            <a:r>
              <a:rPr lang="en-US" sz="900" smtClean="0">
                <a:solidFill>
                  <a:srgbClr val="11568C"/>
                </a:solidFill>
              </a:rPr>
              <a:t>Banking</a:t>
            </a:r>
          </a:p>
          <a:p>
            <a:pPr algn="ctr"/>
            <a:r>
              <a:rPr lang="en-US" sz="900" smtClean="0">
                <a:solidFill>
                  <a:srgbClr val="11568C"/>
                </a:solidFill>
              </a:rPr>
              <a:t>Servers</a:t>
            </a:r>
            <a:endParaRPr lang="en-US" sz="900"/>
          </a:p>
        </p:txBody>
      </p:sp>
      <p:pic>
        <p:nvPicPr>
          <p:cNvPr id="1117" name="Picture 33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958626" y="4878597"/>
            <a:ext cx="493184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" name="Picture 125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928">
            <a:off x="9669826" y="3354596"/>
            <a:ext cx="50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0" name="Picture 119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67375" y="2063143"/>
            <a:ext cx="3351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1" name="Text Box 56"/>
          <p:cNvSpPr txBox="1">
            <a:spLocks noChangeArrowheads="1"/>
          </p:cNvSpPr>
          <p:nvPr/>
        </p:nvSpPr>
        <p:spPr bwMode="auto">
          <a:xfrm rot="-5044770">
            <a:off x="9631404" y="3074985"/>
            <a:ext cx="3834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/>
              <a:t>VPN</a:t>
            </a:r>
          </a:p>
        </p:txBody>
      </p:sp>
      <p:pic>
        <p:nvPicPr>
          <p:cNvPr id="1122" name="Picture 42" descr="SERVEU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381026" y="3125997"/>
            <a:ext cx="3302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3" name="Picture 42" descr="SERVEU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092226" y="3964197"/>
            <a:ext cx="3302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4" name="Picture 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855461" y="1199516"/>
            <a:ext cx="311151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1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66639" y="2968389"/>
            <a:ext cx="340784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" name="Text Box 18"/>
          <p:cNvSpPr txBox="1">
            <a:spLocks noChangeArrowheads="1"/>
          </p:cNvSpPr>
          <p:nvPr/>
        </p:nvSpPr>
        <p:spPr bwMode="auto">
          <a:xfrm>
            <a:off x="1548176" y="2652598"/>
            <a:ext cx="7112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" b="1"/>
              <a:t>Firewall</a:t>
            </a:r>
          </a:p>
        </p:txBody>
      </p:sp>
      <p:pic>
        <p:nvPicPr>
          <p:cNvPr id="106" name="Picture 14"/>
          <p:cNvPicPr>
            <a:picLocks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6856082" y="1312252"/>
            <a:ext cx="1727200" cy="70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107" name="Text Box 50"/>
          <p:cNvSpPr txBox="1">
            <a:spLocks noChangeArrowheads="1"/>
          </p:cNvSpPr>
          <p:nvPr/>
        </p:nvSpPr>
        <p:spPr bwMode="auto">
          <a:xfrm>
            <a:off x="7355169" y="1528176"/>
            <a:ext cx="7248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smtClean="0"/>
              <a:t>DC CLIENT</a:t>
            </a:r>
            <a:endParaRPr lang="en-US" sz="1000"/>
          </a:p>
        </p:txBody>
      </p:sp>
      <p:pic>
        <p:nvPicPr>
          <p:cNvPr id="108" name="Picture 7" descr="Résultat de recherche d'images pour &quot;verifone payware&quot;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752409" y="1830566"/>
            <a:ext cx="735608" cy="193381"/>
          </a:xfrm>
          <a:prstGeom prst="rect">
            <a:avLst/>
          </a:prstGeom>
          <a:noFill/>
        </p:spPr>
      </p:pic>
      <p:sp>
        <p:nvSpPr>
          <p:cNvPr id="110" name="Text Box 50"/>
          <p:cNvSpPr txBox="1">
            <a:spLocks noChangeArrowheads="1"/>
          </p:cNvSpPr>
          <p:nvPr/>
        </p:nvSpPr>
        <p:spPr bwMode="auto">
          <a:xfrm>
            <a:off x="9679618" y="1526824"/>
            <a:ext cx="8146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smtClean="0"/>
              <a:t>DC SERVERS</a:t>
            </a:r>
            <a:endParaRPr lang="en-US" sz="1000"/>
          </a:p>
        </p:txBody>
      </p:sp>
      <p:sp>
        <p:nvSpPr>
          <p:cNvPr id="105" name="Espace réservé du numéro de diapositive 31"/>
          <p:cNvSpPr>
            <a:spLocks noGrp="1"/>
          </p:cNvSpPr>
          <p:nvPr>
            <p:ph type="sldNum" sz="quarter" idx="11"/>
          </p:nvPr>
        </p:nvSpPr>
        <p:spPr>
          <a:xfrm>
            <a:off x="911424" y="6381329"/>
            <a:ext cx="747184" cy="333375"/>
          </a:xfrm>
        </p:spPr>
        <p:txBody>
          <a:bodyPr/>
          <a:lstStyle/>
          <a:p>
            <a:pPr>
              <a:defRPr/>
            </a:pPr>
            <a:fld id="{CD704B15-232D-4EDC-AF8C-0FEC0A3EFCA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572929" y="5160303"/>
            <a:ext cx="58702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LM3G</a:t>
            </a:r>
            <a:endParaRPr lang="en-US" sz="1200" b="1" cap="none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428640" y="4648200"/>
            <a:ext cx="1643282" cy="51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9" name="Picture 11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220104" y="3328477"/>
            <a:ext cx="352612" cy="2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0" name="Picture 1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24168" y="3328477"/>
            <a:ext cx="352612" cy="2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1" name="Picture 13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084200" y="3328477"/>
            <a:ext cx="352612" cy="2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2" name="Picture 14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220104" y="2953420"/>
            <a:ext cx="1167073" cy="27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33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872306" y="1744301"/>
            <a:ext cx="391584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33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96242" y="1600285"/>
            <a:ext cx="391584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" name="Picture 33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21210" y="1600285"/>
            <a:ext cx="391584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Titre 114"/>
          <p:cNvSpPr>
            <a:spLocks noGrp="1"/>
          </p:cNvSpPr>
          <p:nvPr>
            <p:ph type="title" sz="quarter"/>
          </p:nvPr>
        </p:nvSpPr>
        <p:spPr>
          <a:xfrm>
            <a:off x="787401" y="344489"/>
            <a:ext cx="9596967" cy="604837"/>
          </a:xfrm>
        </p:spPr>
        <p:txBody>
          <a:bodyPr/>
          <a:lstStyle/>
          <a:p>
            <a:r>
              <a:rPr lang="en-US" dirty="0" smtClean="0"/>
              <a:t>BACKUP of CENTRALIZED MONETIC SOLUTIONS</a:t>
            </a:r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1" cstate="print"/>
          <a:srcRect l="65092" t="21034" r="9003" b="20599"/>
          <a:stretch>
            <a:fillRect/>
          </a:stretch>
        </p:blipFill>
        <p:spPr bwMode="auto">
          <a:xfrm>
            <a:off x="9933751" y="2098305"/>
            <a:ext cx="430552" cy="25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60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139" r="7921" b="14963"/>
          <a:stretch>
            <a:fillRect/>
          </a:stretch>
        </p:blipFill>
        <p:spPr bwMode="auto">
          <a:xfrm>
            <a:off x="9656958" y="2449824"/>
            <a:ext cx="914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Text Box 9"/>
          <p:cNvSpPr txBox="1">
            <a:spLocks noChangeArrowheads="1"/>
          </p:cNvSpPr>
          <p:nvPr/>
        </p:nvSpPr>
        <p:spPr bwMode="auto">
          <a:xfrm>
            <a:off x="8686800" y="1580465"/>
            <a:ext cx="272554" cy="188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62100" tIns="32292" rIns="62100" bIns="32292">
            <a:spAutoFit/>
          </a:bodyPr>
          <a:lstStyle/>
          <a:p>
            <a:pPr algn="ctr"/>
            <a:r>
              <a:rPr lang="en-US" sz="800" b="1" smtClean="0">
                <a:solidFill>
                  <a:schemeClr val="accent1"/>
                </a:solidFill>
              </a:rPr>
              <a:t>IP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2" name="Text Box 85"/>
          <p:cNvSpPr txBox="1">
            <a:spLocks noChangeArrowheads="1"/>
          </p:cNvSpPr>
          <p:nvPr/>
        </p:nvSpPr>
        <p:spPr bwMode="auto">
          <a:xfrm>
            <a:off x="2590800" y="3438525"/>
            <a:ext cx="38100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b="1" smtClean="0"/>
              <a:t>POS</a:t>
            </a:r>
            <a:endParaRPr lang="en-US" sz="800" b="1"/>
          </a:p>
        </p:txBody>
      </p:sp>
      <p:sp>
        <p:nvSpPr>
          <p:cNvPr id="113" name="Text Box 85"/>
          <p:cNvSpPr txBox="1">
            <a:spLocks noChangeArrowheads="1"/>
          </p:cNvSpPr>
          <p:nvPr/>
        </p:nvSpPr>
        <p:spPr bwMode="auto">
          <a:xfrm>
            <a:off x="1686257" y="3448050"/>
            <a:ext cx="5521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b="1" smtClean="0"/>
              <a:t>Cash Desk</a:t>
            </a:r>
            <a:endParaRPr lang="en-US" sz="800" b="1"/>
          </a:p>
        </p:txBody>
      </p:sp>
      <p:sp>
        <p:nvSpPr>
          <p:cNvPr id="126" name="Text Box 85"/>
          <p:cNvSpPr txBox="1">
            <a:spLocks noChangeArrowheads="1"/>
          </p:cNvSpPr>
          <p:nvPr/>
        </p:nvSpPr>
        <p:spPr bwMode="auto">
          <a:xfrm>
            <a:off x="3067383" y="2533650"/>
            <a:ext cx="34256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700" b="1" smtClean="0"/>
              <a:t>LAN</a:t>
            </a:r>
            <a:endParaRPr lang="en-US" sz="800" b="1"/>
          </a:p>
        </p:txBody>
      </p:sp>
      <p:sp>
        <p:nvSpPr>
          <p:cNvPr id="127" name="Text Box 85"/>
          <p:cNvSpPr txBox="1">
            <a:spLocks noChangeArrowheads="1"/>
          </p:cNvSpPr>
          <p:nvPr/>
        </p:nvSpPr>
        <p:spPr bwMode="auto">
          <a:xfrm rot="16200000">
            <a:off x="2145754" y="2216853"/>
            <a:ext cx="38561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700" b="1" smtClean="0"/>
              <a:t>WAN</a:t>
            </a:r>
            <a:endParaRPr lang="en-US" sz="800" b="1"/>
          </a:p>
        </p:txBody>
      </p:sp>
      <p:pic>
        <p:nvPicPr>
          <p:cNvPr id="128" name="Picture 33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777181" y="2849201"/>
            <a:ext cx="391584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Espace réservé du numéro de diapositive 25"/>
          <p:cNvSpPr txBox="1">
            <a:spLocks/>
          </p:cNvSpPr>
          <p:nvPr/>
        </p:nvSpPr>
        <p:spPr>
          <a:xfrm>
            <a:off x="11616926" y="6454775"/>
            <a:ext cx="439615" cy="2317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0D140-B771-4C64-81ED-9F4DC196A85A}" type="slidenum">
              <a:rPr kumimoji="0" lang="en-US" sz="600" b="0" i="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600" b="0" i="0" u="none" strike="noStrike" kern="1200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" name="Picture 7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94726" y="1802021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 descr="Résultat d’images pour verifone pinpad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567" t="14657" r="5919" b="10971"/>
          <a:stretch>
            <a:fillRect/>
          </a:stretch>
        </p:blipFill>
        <p:spPr bwMode="auto">
          <a:xfrm>
            <a:off x="2762250" y="3206334"/>
            <a:ext cx="628650" cy="508416"/>
          </a:xfrm>
          <a:prstGeom prst="rect">
            <a:avLst/>
          </a:prstGeom>
          <a:noFill/>
        </p:spPr>
      </p:pic>
      <p:sp>
        <p:nvSpPr>
          <p:cNvPr id="89096" name="AutoShape 8" descr="Résultat de recherche d'images pour &quot;TLS 1.2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101" name="Picture 13" descr="Résultat de recherche d'images pour &quot;sécurité SSL&quot;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468816" y="3429000"/>
            <a:ext cx="620584" cy="276224"/>
          </a:xfrm>
          <a:prstGeom prst="rect">
            <a:avLst/>
          </a:prstGeom>
          <a:noFill/>
        </p:spPr>
      </p:pic>
      <p:pic>
        <p:nvPicPr>
          <p:cNvPr id="109" name="Picture 1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276724" y="5829299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1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0248900" y="5000625"/>
            <a:ext cx="447674" cy="44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7167" y="2551113"/>
            <a:ext cx="240453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600" y="981075"/>
            <a:ext cx="951009" cy="77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618" r="7954" b="10112"/>
          <a:stretch>
            <a:fillRect/>
          </a:stretch>
        </p:blipFill>
        <p:spPr bwMode="auto">
          <a:xfrm>
            <a:off x="279400" y="5522914"/>
            <a:ext cx="965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372FA-98DD-410A-A88B-70B173410349}" type="slidenum">
              <a:rPr lang="fr-FR"/>
              <a:pPr>
                <a:defRPr/>
              </a:pPr>
              <a:t>18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Products for ...</a:t>
            </a:r>
            <a:endParaRPr lang="en-GB" dirty="0"/>
          </a:p>
        </p:txBody>
      </p:sp>
      <p:pic>
        <p:nvPicPr>
          <p:cNvPr id="4106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8018" y="5668964"/>
            <a:ext cx="1631949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9560984" y="2022475"/>
            <a:ext cx="239606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7232651" y="1177925"/>
            <a:ext cx="239606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6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4682067" y="1120775"/>
            <a:ext cx="2698751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itre 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Remote management of roadside equipment</a:t>
            </a:r>
            <a:endParaRPr lang="en-US"/>
          </a:p>
        </p:txBody>
      </p:sp>
      <p:graphicFrame>
        <p:nvGraphicFramePr>
          <p:cNvPr id="5122" name="Object 35"/>
          <p:cNvGraphicFramePr>
            <a:graphicFrameLocks noChangeAspect="1"/>
          </p:cNvGraphicFramePr>
          <p:nvPr>
            <p:ph idx="4294967295"/>
          </p:nvPr>
        </p:nvGraphicFramePr>
        <p:xfrm>
          <a:off x="11884025" y="2636838"/>
          <a:ext cx="307975" cy="1095375"/>
        </p:xfrm>
        <a:graphic>
          <a:graphicData uri="http://schemas.openxmlformats.org/presentationml/2006/ole">
            <p:oleObj spid="_x0000_s82946" name="Image" r:id="rId4" imgW="2676190" imgH="12771429" progId="Photoshop.Image.7">
              <p:embed/>
            </p:oleObj>
          </a:graphicData>
        </a:graphic>
      </p:graphicFrame>
      <p:pic>
        <p:nvPicPr>
          <p:cNvPr id="710658" name="Picture 2" descr="comptage-tubes"/>
          <p:cNvPicPr>
            <a:picLocks noChangeAspect="1" noChangeArrowheads="1"/>
          </p:cNvPicPr>
          <p:nvPr/>
        </p:nvPicPr>
        <p:blipFill>
          <a:blip r:embed="rId5" cstate="print"/>
          <a:srcRect l="14590" r="526" b="9091"/>
          <a:stretch>
            <a:fillRect/>
          </a:stretch>
        </p:blipFill>
        <p:spPr bwMode="auto">
          <a:xfrm>
            <a:off x="527051" y="2781300"/>
            <a:ext cx="5856816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4" descr="MC900310822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918" y="1627189"/>
            <a:ext cx="115358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5" descr="stickers_camera_surveillance_0056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0267" y="3573464"/>
            <a:ext cx="56726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3" name="Rectangle 7"/>
          <p:cNvSpPr>
            <a:spLocks noChangeArrowheads="1"/>
          </p:cNvSpPr>
          <p:nvPr/>
        </p:nvSpPr>
        <p:spPr bwMode="auto">
          <a:xfrm>
            <a:off x="6769100" y="3500439"/>
            <a:ext cx="2015067" cy="2232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8"/>
          <p:cNvSpPr txBox="1">
            <a:spLocks noChangeArrowheads="1"/>
          </p:cNvSpPr>
          <p:nvPr/>
        </p:nvSpPr>
        <p:spPr bwMode="auto">
          <a:xfrm>
            <a:off x="5137151" y="4510088"/>
            <a:ext cx="98636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smtClean="0">
                <a:solidFill>
                  <a:schemeClr val="bg1"/>
                </a:solidFill>
              </a:rPr>
              <a:t>Boucle de comptage</a:t>
            </a:r>
            <a:endParaRPr lang="en-US" sz="800" b="1">
              <a:solidFill>
                <a:schemeClr val="bg1"/>
              </a:solidFill>
            </a:endParaRPr>
          </a:p>
        </p:txBody>
      </p:sp>
      <p:sp>
        <p:nvSpPr>
          <p:cNvPr id="5135" name="Text Box 9"/>
          <p:cNvSpPr txBox="1">
            <a:spLocks noChangeArrowheads="1"/>
          </p:cNvSpPr>
          <p:nvPr/>
        </p:nvSpPr>
        <p:spPr bwMode="auto">
          <a:xfrm>
            <a:off x="1871134" y="2924176"/>
            <a:ext cx="259291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smtClean="0"/>
              <a:t>Variable Message Panels</a:t>
            </a:r>
            <a:endParaRPr lang="en-US" sz="800" b="1"/>
          </a:p>
        </p:txBody>
      </p:sp>
      <p:sp>
        <p:nvSpPr>
          <p:cNvPr id="5136" name="Text Box 10"/>
          <p:cNvSpPr txBox="1">
            <a:spLocks noChangeArrowheads="1"/>
          </p:cNvSpPr>
          <p:nvPr/>
        </p:nvSpPr>
        <p:spPr bwMode="auto">
          <a:xfrm>
            <a:off x="4847167" y="3141663"/>
            <a:ext cx="182456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b="1" smtClean="0"/>
              <a:t>Camera</a:t>
            </a:r>
          </a:p>
          <a:p>
            <a:pPr algn="ctr"/>
            <a:r>
              <a:rPr lang="en-US" sz="800" b="1" smtClean="0"/>
              <a:t>monitoring</a:t>
            </a:r>
            <a:endParaRPr lang="en-US" sz="800" b="1"/>
          </a:p>
        </p:txBody>
      </p:sp>
      <p:sp>
        <p:nvSpPr>
          <p:cNvPr id="5137" name="Line 11"/>
          <p:cNvSpPr>
            <a:spLocks noChangeShapeType="1"/>
          </p:cNvSpPr>
          <p:nvPr/>
        </p:nvSpPr>
        <p:spPr bwMode="auto">
          <a:xfrm flipH="1" flipV="1">
            <a:off x="3086100" y="4059238"/>
            <a:ext cx="369358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12"/>
          <p:cNvSpPr>
            <a:spLocks noChangeShapeType="1"/>
          </p:cNvSpPr>
          <p:nvPr/>
        </p:nvSpPr>
        <p:spPr bwMode="auto">
          <a:xfrm flipH="1">
            <a:off x="6000751" y="3862388"/>
            <a:ext cx="7789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13"/>
          <p:cNvSpPr>
            <a:spLocks noChangeShapeType="1"/>
          </p:cNvSpPr>
          <p:nvPr/>
        </p:nvSpPr>
        <p:spPr bwMode="auto">
          <a:xfrm flipH="1">
            <a:off x="5137151" y="4941888"/>
            <a:ext cx="16171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1" name="Text Box 16"/>
          <p:cNvSpPr txBox="1">
            <a:spLocks noChangeArrowheads="1"/>
          </p:cNvSpPr>
          <p:nvPr/>
        </p:nvSpPr>
        <p:spPr bwMode="auto">
          <a:xfrm>
            <a:off x="7922685" y="1477964"/>
            <a:ext cx="960967" cy="43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en-US" sz="800" b="1" dirty="0" smtClean="0"/>
              <a:t>SIM card management and supervision</a:t>
            </a:r>
            <a:endParaRPr lang="en-US" sz="800" b="1" dirty="0"/>
          </a:p>
        </p:txBody>
      </p:sp>
      <p:sp>
        <p:nvSpPr>
          <p:cNvPr id="5142" name="Oval 17"/>
          <p:cNvSpPr>
            <a:spLocks noChangeArrowheads="1"/>
          </p:cNvSpPr>
          <p:nvPr/>
        </p:nvSpPr>
        <p:spPr bwMode="auto">
          <a:xfrm>
            <a:off x="2832101" y="1341438"/>
            <a:ext cx="1013884" cy="508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5143" name="Text Box 18"/>
          <p:cNvSpPr txBox="1">
            <a:spLocks noChangeArrowheads="1"/>
          </p:cNvSpPr>
          <p:nvPr/>
        </p:nvSpPr>
        <p:spPr bwMode="auto">
          <a:xfrm>
            <a:off x="3695701" y="1955801"/>
            <a:ext cx="768351" cy="144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/>
          <a:lstStyle/>
          <a:p>
            <a:pPr algn="ctr" defTabSz="652463"/>
            <a:r>
              <a:rPr lang="en-US" sz="700" smtClean="0"/>
              <a:t>SERVERS</a:t>
            </a:r>
            <a:endParaRPr lang="en-US" sz="700"/>
          </a:p>
        </p:txBody>
      </p:sp>
      <p:sp>
        <p:nvSpPr>
          <p:cNvPr id="5144" name="Line 19"/>
          <p:cNvSpPr>
            <a:spLocks noChangeShapeType="1"/>
          </p:cNvSpPr>
          <p:nvPr/>
        </p:nvSpPr>
        <p:spPr bwMode="auto">
          <a:xfrm flipH="1">
            <a:off x="4008967" y="1698625"/>
            <a:ext cx="795867" cy="7938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45" name="Rectangle 20"/>
          <p:cNvSpPr>
            <a:spLocks noChangeArrowheads="1"/>
          </p:cNvSpPr>
          <p:nvPr/>
        </p:nvSpPr>
        <p:spPr bwMode="auto">
          <a:xfrm>
            <a:off x="527051" y="1484313"/>
            <a:ext cx="2973916" cy="115093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Text Box 21"/>
          <p:cNvSpPr txBox="1">
            <a:spLocks noChangeArrowheads="1"/>
          </p:cNvSpPr>
          <p:nvPr/>
        </p:nvSpPr>
        <p:spPr bwMode="auto">
          <a:xfrm>
            <a:off x="431800" y="1196975"/>
            <a:ext cx="1651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smtClean="0"/>
              <a:t>Traffic Management</a:t>
            </a:r>
            <a:endParaRPr lang="en-US" sz="1400"/>
          </a:p>
        </p:txBody>
      </p:sp>
      <p:sp>
        <p:nvSpPr>
          <p:cNvPr id="5147" name="Text Box 22"/>
          <p:cNvSpPr txBox="1">
            <a:spLocks noChangeArrowheads="1"/>
          </p:cNvSpPr>
          <p:nvPr/>
        </p:nvSpPr>
        <p:spPr bwMode="auto">
          <a:xfrm rot="207893">
            <a:off x="7535334" y="2276475"/>
            <a:ext cx="588433" cy="153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en-US" sz="700" b="1" smtClean="0">
                <a:solidFill>
                  <a:srgbClr val="000000"/>
                </a:solidFill>
              </a:rPr>
              <a:t>TCP / IP</a:t>
            </a:r>
            <a:endParaRPr lang="en-US" sz="700" b="1"/>
          </a:p>
        </p:txBody>
      </p:sp>
      <p:sp>
        <p:nvSpPr>
          <p:cNvPr id="5148" name="Text Box 23"/>
          <p:cNvSpPr txBox="1">
            <a:spLocks noChangeArrowheads="1"/>
          </p:cNvSpPr>
          <p:nvPr/>
        </p:nvSpPr>
        <p:spPr bwMode="auto">
          <a:xfrm>
            <a:off x="7632171" y="2636912"/>
            <a:ext cx="182456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en-US" sz="800" smtClean="0"/>
              <a:t>Public APN (Radius Server: Authentication)</a:t>
            </a:r>
            <a:endParaRPr lang="en-US" sz="800"/>
          </a:p>
        </p:txBody>
      </p:sp>
      <p:sp>
        <p:nvSpPr>
          <p:cNvPr id="5149" name="Text Box 25"/>
          <p:cNvSpPr txBox="1">
            <a:spLocks noChangeArrowheads="1"/>
          </p:cNvSpPr>
          <p:nvPr/>
        </p:nvSpPr>
        <p:spPr bwMode="auto">
          <a:xfrm>
            <a:off x="9884834" y="2459038"/>
            <a:ext cx="1932517" cy="3603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093" tIns="32288" rIns="62093" bIns="32288"/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Network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Mobile Operators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5150" name="Picture 26" descr="rout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45134" y="2493963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1" name="Picture 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08734" y="2060576"/>
            <a:ext cx="3683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52" name="Picture 28" descr="log_orange_41x4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20968" y="2090739"/>
            <a:ext cx="35983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3" name="Picture 2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128252" y="2105025"/>
            <a:ext cx="359833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54" name="Picture 30" descr="MC900345705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19967" y="1700214"/>
            <a:ext cx="53551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5" name="Arc 31"/>
          <p:cNvSpPr>
            <a:spLocks/>
          </p:cNvSpPr>
          <p:nvPr/>
        </p:nvSpPr>
        <p:spPr bwMode="auto">
          <a:xfrm rot="10242627" flipV="1">
            <a:off x="7922684" y="2984501"/>
            <a:ext cx="2300816" cy="773113"/>
          </a:xfrm>
          <a:custGeom>
            <a:avLst/>
            <a:gdLst>
              <a:gd name="T0" fmla="*/ 684411 w 20589"/>
              <a:gd name="T1" fmla="*/ 0 h 19997"/>
              <a:gd name="T2" fmla="*/ 1725612 w 20589"/>
              <a:gd name="T3" fmla="*/ 520576 h 19997"/>
              <a:gd name="T4" fmla="*/ 0 w 20589"/>
              <a:gd name="T5" fmla="*/ 773113 h 19997"/>
              <a:gd name="T6" fmla="*/ 0 60000 65536"/>
              <a:gd name="T7" fmla="*/ 0 60000 65536"/>
              <a:gd name="T8" fmla="*/ 0 60000 65536"/>
              <a:gd name="T9" fmla="*/ 0 w 20589"/>
              <a:gd name="T10" fmla="*/ 0 h 19997"/>
              <a:gd name="T11" fmla="*/ 20589 w 20589"/>
              <a:gd name="T12" fmla="*/ 19997 h 199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89" h="19997" fill="none" extrusionOk="0">
                <a:moveTo>
                  <a:pt x="8165" y="0"/>
                </a:moveTo>
                <a:cubicBezTo>
                  <a:pt x="14099" y="2423"/>
                  <a:pt x="18650" y="7355"/>
                  <a:pt x="20588" y="13465"/>
                </a:cubicBezTo>
              </a:path>
              <a:path w="20589" h="19997" stroke="0" extrusionOk="0">
                <a:moveTo>
                  <a:pt x="8165" y="0"/>
                </a:moveTo>
                <a:cubicBezTo>
                  <a:pt x="14099" y="2423"/>
                  <a:pt x="18650" y="7355"/>
                  <a:pt x="20588" y="13465"/>
                </a:cubicBezTo>
                <a:lnTo>
                  <a:pt x="0" y="19997"/>
                </a:lnTo>
                <a:close/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56" name="Line 32"/>
          <p:cNvSpPr>
            <a:spLocks noChangeShapeType="1"/>
          </p:cNvSpPr>
          <p:nvPr/>
        </p:nvSpPr>
        <p:spPr bwMode="auto">
          <a:xfrm flipH="1" flipV="1">
            <a:off x="9169400" y="2133601"/>
            <a:ext cx="670984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157" name="Picture 33" descr="rout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76784" y="1989138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9" name="Line 36"/>
          <p:cNvSpPr>
            <a:spLocks noChangeShapeType="1"/>
          </p:cNvSpPr>
          <p:nvPr/>
        </p:nvSpPr>
        <p:spPr bwMode="auto">
          <a:xfrm flipH="1">
            <a:off x="1924051" y="1773239"/>
            <a:ext cx="1041400" cy="263525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60" name="Text Box 37"/>
          <p:cNvSpPr txBox="1">
            <a:spLocks noChangeArrowheads="1"/>
          </p:cNvSpPr>
          <p:nvPr/>
        </p:nvSpPr>
        <p:spPr bwMode="auto">
          <a:xfrm>
            <a:off x="2967567" y="1485901"/>
            <a:ext cx="768351" cy="144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/>
          <a:lstStyle/>
          <a:p>
            <a:pPr algn="ctr" defTabSz="652463"/>
            <a:r>
              <a:rPr lang="en-US" sz="700" smtClean="0">
                <a:solidFill>
                  <a:schemeClr val="bg1"/>
                </a:solidFill>
              </a:rPr>
              <a:t>NETWXORK</a:t>
            </a:r>
            <a:endParaRPr lang="en-US" sz="700">
              <a:solidFill>
                <a:schemeClr val="bg1"/>
              </a:solidFill>
            </a:endParaRPr>
          </a:p>
        </p:txBody>
      </p:sp>
      <p:sp>
        <p:nvSpPr>
          <p:cNvPr id="5161" name="Text Box 39"/>
          <p:cNvSpPr txBox="1">
            <a:spLocks noChangeArrowheads="1"/>
          </p:cNvSpPr>
          <p:nvPr/>
        </p:nvSpPr>
        <p:spPr bwMode="auto">
          <a:xfrm>
            <a:off x="5232401" y="1773238"/>
            <a:ext cx="1536700" cy="215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en-US" sz="900" b="1" smtClean="0">
                <a:solidFill>
                  <a:srgbClr val="000000"/>
                </a:solidFill>
              </a:rPr>
              <a:t>INTERNET</a:t>
            </a:r>
            <a:endParaRPr lang="en-US" sz="900"/>
          </a:p>
        </p:txBody>
      </p:sp>
      <p:pic>
        <p:nvPicPr>
          <p:cNvPr id="5162" name="Picture 40" descr="routeu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96367" y="1587500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3" name="Picture 41" descr="routeu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95701" y="1628775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4" name="Picture 42" descr="routeu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44634" y="2306638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5" name="Line 43"/>
          <p:cNvSpPr>
            <a:spLocks noChangeShapeType="1"/>
          </p:cNvSpPr>
          <p:nvPr/>
        </p:nvSpPr>
        <p:spPr bwMode="auto">
          <a:xfrm flipH="1" flipV="1">
            <a:off x="6021918" y="2387600"/>
            <a:ext cx="3718983" cy="184150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66" name="Text Box 44"/>
          <p:cNvSpPr txBox="1">
            <a:spLocks noChangeArrowheads="1"/>
          </p:cNvSpPr>
          <p:nvPr/>
        </p:nvSpPr>
        <p:spPr bwMode="auto">
          <a:xfrm rot="-2198228">
            <a:off x="7899401" y="3132139"/>
            <a:ext cx="946151" cy="153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en-US" sz="700" b="1" smtClean="0">
                <a:solidFill>
                  <a:srgbClr val="000000"/>
                </a:solidFill>
              </a:rPr>
              <a:t>3G</a:t>
            </a:r>
            <a:endParaRPr lang="en-US" sz="700" b="1"/>
          </a:p>
        </p:txBody>
      </p:sp>
      <p:pic>
        <p:nvPicPr>
          <p:cNvPr id="5167" name="Picture 45" descr="routeu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0934" y="1527175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8" name="Line 46"/>
          <p:cNvSpPr>
            <a:spLocks noChangeShapeType="1"/>
          </p:cNvSpPr>
          <p:nvPr/>
        </p:nvSpPr>
        <p:spPr bwMode="auto">
          <a:xfrm flipH="1" flipV="1">
            <a:off x="6929967" y="1616076"/>
            <a:ext cx="467784" cy="49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169" name="Picture 47" descr="routeu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29500" y="1619250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0" name="Picture 48" descr="rout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1751" y="2982913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9" name="Text Box 51"/>
          <p:cNvSpPr txBox="1">
            <a:spLocks noChangeArrowheads="1"/>
          </p:cNvSpPr>
          <p:nvPr/>
        </p:nvSpPr>
        <p:spPr bwMode="auto">
          <a:xfrm>
            <a:off x="8976784" y="4005264"/>
            <a:ext cx="3012016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15"/>
              </a:buBlip>
            </a:pPr>
            <a:r>
              <a:rPr lang="en-US" sz="900" smtClean="0"/>
              <a:t>Real time update of the data</a:t>
            </a:r>
          </a:p>
          <a:p>
            <a:pPr>
              <a:buFontTx/>
              <a:buBlip>
                <a:blip r:embed="rId15"/>
              </a:buBlip>
            </a:pPr>
            <a:r>
              <a:rPr lang="en-US" sz="900" smtClean="0"/>
              <a:t> Cost reduction compared to the BTI</a:t>
            </a:r>
          </a:p>
          <a:p>
            <a:pPr>
              <a:buFontTx/>
              <a:buBlip>
                <a:blip r:embed="rId15"/>
              </a:buBlip>
            </a:pPr>
            <a:r>
              <a:rPr lang="en-US" sz="900" smtClean="0"/>
              <a:t> More laying of cables</a:t>
            </a:r>
          </a:p>
          <a:p>
            <a:pPr>
              <a:buFontTx/>
              <a:buBlip>
                <a:blip r:embed="rId15"/>
              </a:buBlip>
            </a:pPr>
            <a:r>
              <a:rPr lang="en-US" sz="900" smtClean="0"/>
              <a:t> 3G packages with activation and simplified management of SIM cards</a:t>
            </a:r>
          </a:p>
          <a:p>
            <a:pPr>
              <a:buFontTx/>
              <a:buBlip>
                <a:blip r:embed="rId15"/>
              </a:buBlip>
            </a:pPr>
            <a:r>
              <a:rPr lang="en-US" sz="900" smtClean="0"/>
              <a:t> Simplified setup for a temporary or mobile installation.</a:t>
            </a:r>
          </a:p>
          <a:p>
            <a:endParaRPr lang="en-US" sz="800"/>
          </a:p>
        </p:txBody>
      </p:sp>
      <p:sp>
        <p:nvSpPr>
          <p:cNvPr id="5172" name="Line 52"/>
          <p:cNvSpPr>
            <a:spLocks noChangeShapeType="1"/>
          </p:cNvSpPr>
          <p:nvPr/>
        </p:nvSpPr>
        <p:spPr bwMode="auto">
          <a:xfrm flipH="1" flipV="1">
            <a:off x="3103033" y="3765550"/>
            <a:ext cx="0" cy="2746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2" name="Groupe 61"/>
          <p:cNvGrpSpPr/>
          <p:nvPr/>
        </p:nvGrpSpPr>
        <p:grpSpPr>
          <a:xfrm>
            <a:off x="8993717" y="3705225"/>
            <a:ext cx="2916766" cy="1304925"/>
            <a:chOff x="8993717" y="3705225"/>
            <a:chExt cx="2916766" cy="1304925"/>
          </a:xfrm>
        </p:grpSpPr>
        <p:sp>
          <p:nvSpPr>
            <p:cNvPr id="5178" name="Rectangle 50"/>
            <p:cNvSpPr>
              <a:spLocks noChangeArrowheads="1"/>
            </p:cNvSpPr>
            <p:nvPr/>
          </p:nvSpPr>
          <p:spPr bwMode="auto">
            <a:xfrm>
              <a:off x="8993717" y="3933826"/>
              <a:ext cx="2916766" cy="1076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3" name="Text Box 53"/>
            <p:cNvSpPr txBox="1">
              <a:spLocks noChangeArrowheads="1"/>
            </p:cNvSpPr>
            <p:nvPr/>
          </p:nvSpPr>
          <p:spPr bwMode="auto">
            <a:xfrm>
              <a:off x="9769527" y="3705225"/>
              <a:ext cx="886782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 smtClean="0"/>
                <a:t>ADVANTAGES:</a:t>
              </a:r>
              <a:endParaRPr lang="en-US" sz="900" b="1"/>
            </a:p>
          </p:txBody>
        </p:sp>
      </p:grpSp>
      <p:sp>
        <p:nvSpPr>
          <p:cNvPr id="5174" name="Text Box 54"/>
          <p:cNvSpPr txBox="1">
            <a:spLocks noChangeArrowheads="1"/>
          </p:cNvSpPr>
          <p:nvPr/>
        </p:nvSpPr>
        <p:spPr bwMode="auto">
          <a:xfrm>
            <a:off x="6669618" y="3141664"/>
            <a:ext cx="984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 smtClean="0"/>
              <a:t>Facilities</a:t>
            </a:r>
          </a:p>
          <a:p>
            <a:r>
              <a:rPr lang="en-US" sz="900" b="1" smtClean="0"/>
              <a:t>M2M Kortex PSI</a:t>
            </a:r>
            <a:endParaRPr lang="en-US" sz="900" b="1"/>
          </a:p>
        </p:txBody>
      </p:sp>
      <p:graphicFrame>
        <p:nvGraphicFramePr>
          <p:cNvPr id="5123" name="Object 55"/>
          <p:cNvGraphicFramePr>
            <a:graphicFrameLocks noChangeAspect="1"/>
          </p:cNvGraphicFramePr>
          <p:nvPr/>
        </p:nvGraphicFramePr>
        <p:xfrm>
          <a:off x="7056967" y="3789364"/>
          <a:ext cx="1483784" cy="822325"/>
        </p:xfrm>
        <a:graphic>
          <a:graphicData uri="http://schemas.openxmlformats.org/presentationml/2006/ole">
            <p:oleObj spid="_x0000_s82947" name="Image" r:id="rId16" imgW="4787302" imgH="3542857" progId="Photoshop.Image.7">
              <p:embed/>
            </p:oleObj>
          </a:graphicData>
        </a:graphic>
      </p:graphicFrame>
      <p:graphicFrame>
        <p:nvGraphicFramePr>
          <p:cNvPr id="5124" name="Object 56"/>
          <p:cNvGraphicFramePr>
            <a:graphicFrameLocks noChangeAspect="1"/>
          </p:cNvGraphicFramePr>
          <p:nvPr/>
        </p:nvGraphicFramePr>
        <p:xfrm>
          <a:off x="6883401" y="4710113"/>
          <a:ext cx="1818217" cy="906462"/>
        </p:xfrm>
        <a:graphic>
          <a:graphicData uri="http://schemas.openxmlformats.org/presentationml/2006/ole">
            <p:oleObj spid="_x0000_s82948" name="Image" r:id="rId17" imgW="2539683" imgH="1688889" progId="Photoshop.Image.7">
              <p:embed/>
            </p:oleObj>
          </a:graphicData>
        </a:graphic>
      </p:graphicFrame>
      <p:pic>
        <p:nvPicPr>
          <p:cNvPr id="5176" name="Picture 5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567584" y="2420938"/>
            <a:ext cx="381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Espace réservé du numéro de diapositive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ACD80-29E3-4B48-BCC4-5DA59197E04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68" name="Object 28"/>
          <p:cNvGraphicFramePr>
            <a:graphicFrameLocks noChangeAspect="1"/>
          </p:cNvGraphicFramePr>
          <p:nvPr/>
        </p:nvGraphicFramePr>
        <p:xfrm>
          <a:off x="9325956" y="2590800"/>
          <a:ext cx="265720" cy="1268772"/>
        </p:xfrm>
        <a:graphic>
          <a:graphicData uri="http://schemas.openxmlformats.org/presentationml/2006/ole">
            <p:oleObj spid="_x0000_s82949" name="Image" r:id="rId19" imgW="2676190" imgH="12771429" progId="Photoshop.Image.7">
              <p:embed/>
            </p:oleObj>
          </a:graphicData>
        </a:graphic>
      </p:graphicFrame>
      <p:sp>
        <p:nvSpPr>
          <p:cNvPr id="69" name="Line 27"/>
          <p:cNvSpPr>
            <a:spLocks noChangeShapeType="1"/>
          </p:cNvSpPr>
          <p:nvPr/>
        </p:nvSpPr>
        <p:spPr bwMode="auto">
          <a:xfrm flipH="1">
            <a:off x="9477375" y="3165475"/>
            <a:ext cx="820208" cy="663575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534524" y="457199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14549" y="3161739"/>
            <a:ext cx="1971675" cy="69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SUMMARY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761889" y="1246132"/>
            <a:ext cx="5711159" cy="4596413"/>
          </a:xfrm>
        </p:spPr>
        <p:txBody>
          <a:bodyPr/>
          <a:lstStyle/>
          <a:p>
            <a:pPr algn="just"/>
            <a:r>
              <a:rPr lang="en-US" dirty="0" smtClean="0"/>
              <a:t>Presentation of the company KORTEX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A complete range of cellular routers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A great number of M2M applications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Use case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KORTEX News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Future developments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Essential accessories for 2017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380A5E-4752-4269-ADDC-5A4A75E9A233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918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7344834" y="1125538"/>
            <a:ext cx="19685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9599085" y="1916114"/>
            <a:ext cx="244898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4656667" y="981076"/>
            <a:ext cx="25908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itre 5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of town hall panels (PMV, PML)</a:t>
            </a:r>
            <a:endParaRPr lang="fr-FR" dirty="0"/>
          </a:p>
        </p:txBody>
      </p:sp>
      <p:graphicFrame>
        <p:nvGraphicFramePr>
          <p:cNvPr id="7170" name="Object 28"/>
          <p:cNvGraphicFramePr>
            <a:graphicFrameLocks noChangeAspect="1"/>
          </p:cNvGraphicFramePr>
          <p:nvPr>
            <p:ph type="pic" idx="4294967295"/>
          </p:nvPr>
        </p:nvGraphicFramePr>
        <p:xfrm>
          <a:off x="9468830" y="2667000"/>
          <a:ext cx="267307" cy="1276350"/>
        </p:xfrm>
        <a:graphic>
          <a:graphicData uri="http://schemas.openxmlformats.org/presentationml/2006/ole">
            <p:oleObj spid="_x0000_s83970" name="Image" r:id="rId4" imgW="2676190" imgH="12771429" progId="Photoshop.Image.7">
              <p:embed/>
            </p:oleObj>
          </a:graphicData>
        </a:graphic>
      </p:graphicFrame>
      <p:pic>
        <p:nvPicPr>
          <p:cNvPr id="7175" name="Picture 3" descr="MC900310822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918" y="1627189"/>
            <a:ext cx="115358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7249584" y="3502026"/>
            <a:ext cx="2015067" cy="2041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77" name="Line 6"/>
          <p:cNvSpPr>
            <a:spLocks noChangeShapeType="1"/>
          </p:cNvSpPr>
          <p:nvPr/>
        </p:nvSpPr>
        <p:spPr bwMode="auto">
          <a:xfrm flipH="1" flipV="1">
            <a:off x="6809317" y="4941888"/>
            <a:ext cx="4402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80" name="Oval 10"/>
          <p:cNvSpPr>
            <a:spLocks noChangeArrowheads="1"/>
          </p:cNvSpPr>
          <p:nvPr/>
        </p:nvSpPr>
        <p:spPr bwMode="auto">
          <a:xfrm>
            <a:off x="2832101" y="1341438"/>
            <a:ext cx="1013884" cy="508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/>
          <a:lstStyle/>
          <a:p>
            <a:endParaRPr lang="fr-FR"/>
          </a:p>
        </p:txBody>
      </p:sp>
      <p:sp>
        <p:nvSpPr>
          <p:cNvPr id="7181" name="Text Box 11"/>
          <p:cNvSpPr txBox="1">
            <a:spLocks noChangeArrowheads="1"/>
          </p:cNvSpPr>
          <p:nvPr/>
        </p:nvSpPr>
        <p:spPr bwMode="auto">
          <a:xfrm>
            <a:off x="3695701" y="1955801"/>
            <a:ext cx="768351" cy="144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/>
          <a:lstStyle/>
          <a:p>
            <a:pPr algn="ctr" defTabSz="652463"/>
            <a:r>
              <a:rPr lang="fr-FR" sz="700" dirty="0" smtClean="0"/>
              <a:t>SERVERS</a:t>
            </a:r>
            <a:endParaRPr lang="fr-FR" sz="700" dirty="0"/>
          </a:p>
        </p:txBody>
      </p:sp>
      <p:sp>
        <p:nvSpPr>
          <p:cNvPr id="7182" name="Line 12"/>
          <p:cNvSpPr>
            <a:spLocks noChangeShapeType="1"/>
          </p:cNvSpPr>
          <p:nvPr/>
        </p:nvSpPr>
        <p:spPr bwMode="auto">
          <a:xfrm flipH="1">
            <a:off x="4008967" y="1698625"/>
            <a:ext cx="795867" cy="7938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183" name="Rectangle 13"/>
          <p:cNvSpPr>
            <a:spLocks noChangeArrowheads="1"/>
          </p:cNvSpPr>
          <p:nvPr/>
        </p:nvSpPr>
        <p:spPr bwMode="auto">
          <a:xfrm>
            <a:off x="527051" y="1484313"/>
            <a:ext cx="2973916" cy="115093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184" name="Text Box 14"/>
          <p:cNvSpPr txBox="1">
            <a:spLocks noChangeArrowheads="1"/>
          </p:cNvSpPr>
          <p:nvPr/>
        </p:nvSpPr>
        <p:spPr bwMode="auto">
          <a:xfrm>
            <a:off x="431801" y="1196975"/>
            <a:ext cx="1396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smtClean="0"/>
              <a:t>PMV Monitoring</a:t>
            </a:r>
            <a:endParaRPr lang="fr-FR" sz="1400" dirty="0"/>
          </a:p>
        </p:txBody>
      </p:sp>
      <p:sp>
        <p:nvSpPr>
          <p:cNvPr id="7185" name="Text Box 15"/>
          <p:cNvSpPr txBox="1">
            <a:spLocks noChangeArrowheads="1"/>
          </p:cNvSpPr>
          <p:nvPr/>
        </p:nvSpPr>
        <p:spPr bwMode="auto">
          <a:xfrm rot="207893">
            <a:off x="7535334" y="2276475"/>
            <a:ext cx="588433" cy="153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700" b="1">
                <a:solidFill>
                  <a:srgbClr val="000000"/>
                </a:solidFill>
              </a:rPr>
              <a:t>TCP / IP</a:t>
            </a:r>
            <a:endParaRPr lang="fr-FR" sz="700" b="1"/>
          </a:p>
        </p:txBody>
      </p:sp>
      <p:sp>
        <p:nvSpPr>
          <p:cNvPr id="7186" name="Text Box 16"/>
          <p:cNvSpPr txBox="1">
            <a:spLocks noChangeArrowheads="1"/>
          </p:cNvSpPr>
          <p:nvPr/>
        </p:nvSpPr>
        <p:spPr bwMode="auto">
          <a:xfrm>
            <a:off x="7727951" y="2636838"/>
            <a:ext cx="182456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 dirty="0" smtClean="0"/>
              <a:t>Public APN (Radius Server: </a:t>
            </a:r>
            <a:r>
              <a:rPr lang="fr-FR" sz="800" dirty="0" err="1" smtClean="0"/>
              <a:t>Authentication</a:t>
            </a:r>
            <a:r>
              <a:rPr lang="fr-FR" sz="800" dirty="0" smtClean="0"/>
              <a:t>)</a:t>
            </a:r>
            <a:endParaRPr lang="fr-FR" sz="800" dirty="0"/>
          </a:p>
        </p:txBody>
      </p:sp>
      <p:pic>
        <p:nvPicPr>
          <p:cNvPr id="7188" name="Picture 19" descr="rout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45134" y="2493963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08734" y="2060576"/>
            <a:ext cx="3683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190" name="Picture 21" descr="log_orange_41x4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20968" y="2090739"/>
            <a:ext cx="35983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1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28252" y="2105025"/>
            <a:ext cx="359833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192" name="Picture 23" descr="MC900345705[1]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19967" y="1700214"/>
            <a:ext cx="53551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3" name="Arc 24"/>
          <p:cNvSpPr>
            <a:spLocks/>
          </p:cNvSpPr>
          <p:nvPr/>
        </p:nvSpPr>
        <p:spPr bwMode="auto">
          <a:xfrm rot="10242627" flipV="1">
            <a:off x="8301568" y="2962276"/>
            <a:ext cx="1919817" cy="773113"/>
          </a:xfrm>
          <a:custGeom>
            <a:avLst/>
            <a:gdLst>
              <a:gd name="T0" fmla="*/ 565965 w 20775"/>
              <a:gd name="T1" fmla="*/ 0 h 19997"/>
              <a:gd name="T2" fmla="*/ 1439863 w 20775"/>
              <a:gd name="T3" fmla="*/ 544546 h 19997"/>
              <a:gd name="T4" fmla="*/ 0 w 20775"/>
              <a:gd name="T5" fmla="*/ 773113 h 19997"/>
              <a:gd name="T6" fmla="*/ 0 60000 65536"/>
              <a:gd name="T7" fmla="*/ 0 60000 65536"/>
              <a:gd name="T8" fmla="*/ 0 60000 65536"/>
              <a:gd name="T9" fmla="*/ 0 w 20775"/>
              <a:gd name="T10" fmla="*/ 0 h 19997"/>
              <a:gd name="T11" fmla="*/ 20775 w 20775"/>
              <a:gd name="T12" fmla="*/ 19997 h 199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775" h="19997" fill="none" extrusionOk="0">
                <a:moveTo>
                  <a:pt x="8165" y="0"/>
                </a:moveTo>
                <a:cubicBezTo>
                  <a:pt x="14309" y="2508"/>
                  <a:pt x="18958" y="7702"/>
                  <a:pt x="20775" y="14084"/>
                </a:cubicBezTo>
              </a:path>
              <a:path w="20775" h="19997" stroke="0" extrusionOk="0">
                <a:moveTo>
                  <a:pt x="8165" y="0"/>
                </a:moveTo>
                <a:cubicBezTo>
                  <a:pt x="14309" y="2508"/>
                  <a:pt x="18958" y="7702"/>
                  <a:pt x="20775" y="14084"/>
                </a:cubicBezTo>
                <a:lnTo>
                  <a:pt x="0" y="19997"/>
                </a:lnTo>
                <a:close/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194" name="Line 25"/>
          <p:cNvSpPr>
            <a:spLocks noChangeShapeType="1"/>
          </p:cNvSpPr>
          <p:nvPr/>
        </p:nvSpPr>
        <p:spPr bwMode="auto">
          <a:xfrm flipH="1" flipV="1">
            <a:off x="9169400" y="2133601"/>
            <a:ext cx="670984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7195" name="Picture 26" descr="rout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76784" y="1989138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6" name="Line 27"/>
          <p:cNvSpPr>
            <a:spLocks noChangeShapeType="1"/>
          </p:cNvSpPr>
          <p:nvPr/>
        </p:nvSpPr>
        <p:spPr bwMode="auto">
          <a:xfrm flipH="1">
            <a:off x="9620249" y="3165475"/>
            <a:ext cx="677334" cy="768349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 flipH="1">
            <a:off x="1924051" y="1773239"/>
            <a:ext cx="1041400" cy="263525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2967567" y="1485901"/>
            <a:ext cx="768351" cy="144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/>
          <a:lstStyle/>
          <a:p>
            <a:pPr algn="ctr" defTabSz="652463"/>
            <a:r>
              <a:rPr lang="fr-FR" sz="700" dirty="0" smtClean="0">
                <a:solidFill>
                  <a:schemeClr val="bg1"/>
                </a:solidFill>
              </a:rPr>
              <a:t>NETWORK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7199" name="Text Box 32"/>
          <p:cNvSpPr txBox="1">
            <a:spLocks noChangeArrowheads="1"/>
          </p:cNvSpPr>
          <p:nvPr/>
        </p:nvSpPr>
        <p:spPr bwMode="auto">
          <a:xfrm>
            <a:off x="5039784" y="1773238"/>
            <a:ext cx="1930400" cy="215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900" b="1">
                <a:solidFill>
                  <a:srgbClr val="000000"/>
                </a:solidFill>
              </a:rPr>
              <a:t>INTERNET</a:t>
            </a:r>
            <a:endParaRPr lang="fr-FR" sz="900"/>
          </a:p>
        </p:txBody>
      </p:sp>
      <p:pic>
        <p:nvPicPr>
          <p:cNvPr id="7200" name="Picture 33" descr="routeu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96367" y="1587500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1" name="Picture 34" descr="routeu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95701" y="1628775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2" name="Picture 35" descr="routeu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44634" y="2306638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3" name="Line 36"/>
          <p:cNvSpPr>
            <a:spLocks noChangeShapeType="1"/>
          </p:cNvSpPr>
          <p:nvPr/>
        </p:nvSpPr>
        <p:spPr bwMode="auto">
          <a:xfrm flipH="1" flipV="1">
            <a:off x="6021918" y="2387600"/>
            <a:ext cx="3718983" cy="184150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204" name="Text Box 37"/>
          <p:cNvSpPr txBox="1">
            <a:spLocks noChangeArrowheads="1"/>
          </p:cNvSpPr>
          <p:nvPr/>
        </p:nvSpPr>
        <p:spPr bwMode="auto">
          <a:xfrm rot="-2269238">
            <a:off x="8227484" y="3068639"/>
            <a:ext cx="946149" cy="153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700" b="1">
                <a:solidFill>
                  <a:srgbClr val="000000"/>
                </a:solidFill>
              </a:rPr>
              <a:t>4G</a:t>
            </a:r>
            <a:endParaRPr lang="fr-FR" sz="700" b="1"/>
          </a:p>
        </p:txBody>
      </p:sp>
      <p:pic>
        <p:nvPicPr>
          <p:cNvPr id="7205" name="Picture 38" descr="routeu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0934" y="1527175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6" name="Line 39"/>
          <p:cNvSpPr>
            <a:spLocks noChangeShapeType="1"/>
          </p:cNvSpPr>
          <p:nvPr/>
        </p:nvSpPr>
        <p:spPr bwMode="auto">
          <a:xfrm flipH="1" flipV="1">
            <a:off x="6929967" y="1616076"/>
            <a:ext cx="467784" cy="49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7207" name="Picture 40" descr="routeu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9500" y="1619250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8" name="Picture 41" descr="rout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91751" y="2982913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9" name="Rectangle 42"/>
          <p:cNvSpPr>
            <a:spLocks noChangeArrowheads="1"/>
          </p:cNvSpPr>
          <p:nvPr/>
        </p:nvSpPr>
        <p:spPr bwMode="auto">
          <a:xfrm>
            <a:off x="615951" y="3500440"/>
            <a:ext cx="2878667" cy="1309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210" name="Text Box 43"/>
          <p:cNvSpPr txBox="1">
            <a:spLocks noChangeArrowheads="1"/>
          </p:cNvSpPr>
          <p:nvPr/>
        </p:nvSpPr>
        <p:spPr bwMode="auto">
          <a:xfrm>
            <a:off x="1458987" y="3213100"/>
            <a:ext cx="1126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 dirty="0" smtClean="0"/>
              <a:t>ADVANTAGES:</a:t>
            </a:r>
            <a:endParaRPr lang="fr-FR" sz="1200" b="1" dirty="0"/>
          </a:p>
        </p:txBody>
      </p:sp>
      <p:sp>
        <p:nvSpPr>
          <p:cNvPr id="7211" name="Text Box 44"/>
          <p:cNvSpPr txBox="1">
            <a:spLocks noChangeArrowheads="1"/>
          </p:cNvSpPr>
          <p:nvPr/>
        </p:nvSpPr>
        <p:spPr bwMode="auto">
          <a:xfrm>
            <a:off x="615951" y="3573463"/>
            <a:ext cx="28786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13"/>
              </a:buBlip>
            </a:pPr>
            <a:r>
              <a:rPr lang="en-US" sz="1200" dirty="0" smtClean="0"/>
              <a:t>Real time update of the data</a:t>
            </a:r>
          </a:p>
          <a:p>
            <a:pPr>
              <a:buFontTx/>
              <a:buBlip>
                <a:blip r:embed="rId13"/>
              </a:buBlip>
            </a:pPr>
            <a:r>
              <a:rPr lang="en-US" sz="1200" dirty="0" smtClean="0"/>
              <a:t> Cost reduction compared to the BTI</a:t>
            </a:r>
          </a:p>
          <a:p>
            <a:pPr>
              <a:buFontTx/>
              <a:buBlip>
                <a:blip r:embed="rId13"/>
              </a:buBlip>
            </a:pPr>
            <a:r>
              <a:rPr lang="en-US" sz="1200" dirty="0" smtClean="0"/>
              <a:t> More laying of cables</a:t>
            </a:r>
          </a:p>
          <a:p>
            <a:pPr>
              <a:buFontTx/>
              <a:buBlip>
                <a:blip r:embed="rId13"/>
              </a:buBlip>
            </a:pPr>
            <a:r>
              <a:rPr lang="en-US" sz="1200" dirty="0" smtClean="0"/>
              <a:t> 3G packages with activation and simplified management of SIM cards</a:t>
            </a:r>
          </a:p>
          <a:p>
            <a:pPr>
              <a:buFontTx/>
              <a:buBlip>
                <a:blip r:embed="rId13"/>
              </a:buBlip>
            </a:pPr>
            <a:r>
              <a:rPr lang="en-US" sz="1200" dirty="0" smtClean="0"/>
              <a:t> Simplified implementation</a:t>
            </a:r>
            <a:endParaRPr lang="fr-FR" sz="1200" dirty="0"/>
          </a:p>
        </p:txBody>
      </p:sp>
      <p:sp>
        <p:nvSpPr>
          <p:cNvPr id="7212" name="Text Box 45"/>
          <p:cNvSpPr txBox="1">
            <a:spLocks noChangeArrowheads="1"/>
          </p:cNvSpPr>
          <p:nvPr/>
        </p:nvSpPr>
        <p:spPr bwMode="auto">
          <a:xfrm>
            <a:off x="7478184" y="5145089"/>
            <a:ext cx="151195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900" b="1" dirty="0" smtClean="0"/>
              <a:t>Kortex PSI M2M Equipment</a:t>
            </a:r>
            <a:endParaRPr lang="fr-FR" sz="900" b="1" dirty="0"/>
          </a:p>
        </p:txBody>
      </p:sp>
      <p:sp>
        <p:nvSpPr>
          <p:cNvPr id="7213" name="AutoShape 46" descr="F695 Page 1"/>
          <p:cNvSpPr>
            <a:spLocks noChangeAspect="1" noChangeArrowheads="1"/>
          </p:cNvSpPr>
          <p:nvPr/>
        </p:nvSpPr>
        <p:spPr bwMode="auto">
          <a:xfrm>
            <a:off x="3340100" y="1033464"/>
            <a:ext cx="55118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216" name="Text Box 52"/>
          <p:cNvSpPr txBox="1">
            <a:spLocks noChangeArrowheads="1"/>
          </p:cNvSpPr>
          <p:nvPr/>
        </p:nvSpPr>
        <p:spPr bwMode="auto">
          <a:xfrm>
            <a:off x="7400925" y="3849688"/>
            <a:ext cx="906993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/>
            <a:r>
              <a:rPr lang="fr-FR" sz="800" b="1" dirty="0" err="1"/>
              <a:t>Kx</a:t>
            </a:r>
            <a:r>
              <a:rPr lang="fr-FR" sz="800" b="1" dirty="0"/>
              <a:t> Router</a:t>
            </a:r>
          </a:p>
          <a:p>
            <a:pPr algn="ctr"/>
            <a:r>
              <a:rPr lang="fr-FR" sz="800" b="1" dirty="0">
                <a:solidFill>
                  <a:schemeClr val="accent1"/>
                </a:solidFill>
              </a:rPr>
              <a:t>4G LTE</a:t>
            </a:r>
            <a:r>
              <a:rPr lang="fr-FR" sz="800" b="1" dirty="0"/>
              <a:t> PRO</a:t>
            </a:r>
          </a:p>
        </p:txBody>
      </p:sp>
      <p:pic>
        <p:nvPicPr>
          <p:cNvPr id="7217" name="Picture 5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3300" y="3740150"/>
            <a:ext cx="1349376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8" name="Picture 5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65" t="2025" r="17825"/>
          <a:stretch>
            <a:fillRect/>
          </a:stretch>
        </p:blipFill>
        <p:spPr bwMode="auto">
          <a:xfrm>
            <a:off x="7937501" y="3140076"/>
            <a:ext cx="4445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Espace réservé du numéro de diapositive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067C9-8448-49FD-A155-8A5DB24EBE7E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51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524999" y="1114424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 Box 25"/>
          <p:cNvSpPr txBox="1">
            <a:spLocks noChangeArrowheads="1"/>
          </p:cNvSpPr>
          <p:nvPr/>
        </p:nvSpPr>
        <p:spPr bwMode="auto">
          <a:xfrm>
            <a:off x="9884834" y="2459038"/>
            <a:ext cx="1932517" cy="3603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093" tIns="32288" rIns="62093" bIns="32288"/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Network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Mobile Operators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0037234" y="2611438"/>
            <a:ext cx="1932517" cy="3603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093" tIns="32288" rIns="62093" bIns="32288"/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Network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Mobile Operators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7922685" y="1477964"/>
            <a:ext cx="960967" cy="43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en-US" sz="800" b="1" dirty="0" smtClean="0"/>
              <a:t>SIM card management and supervision</a:t>
            </a:r>
            <a:endParaRPr lang="en-US" sz="800" b="1" dirty="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63769" y="3952876"/>
            <a:ext cx="3184706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9359901" y="3716339"/>
            <a:ext cx="196850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9552518" y="1844676"/>
            <a:ext cx="244898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7247467" y="1214438"/>
            <a:ext cx="2029884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4656667" y="1052514"/>
            <a:ext cx="2448984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4" name="Object 49"/>
          <p:cNvGraphicFramePr>
            <a:graphicFrameLocks noChangeAspect="1"/>
          </p:cNvGraphicFramePr>
          <p:nvPr>
            <p:ph idx="4294967295"/>
          </p:nvPr>
        </p:nvGraphicFramePr>
        <p:xfrm>
          <a:off x="9340850" y="2713038"/>
          <a:ext cx="307975" cy="1095375"/>
        </p:xfrm>
        <a:graphic>
          <a:graphicData uri="http://schemas.openxmlformats.org/presentationml/2006/ole">
            <p:oleObj spid="_x0000_s84994" name="Image" r:id="rId4" imgW="2676190" imgH="12771429" progId="Photoshop.Image.7">
              <p:embed/>
            </p:oleObj>
          </a:graphicData>
        </a:graphic>
      </p:graphicFrame>
      <p:pic>
        <p:nvPicPr>
          <p:cNvPr id="8200" name="Picture 7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0300" y="3644900"/>
            <a:ext cx="1593851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457267" y="4005263"/>
            <a:ext cx="1809751" cy="628650"/>
            <a:chOff x="4546" y="3099"/>
            <a:chExt cx="776" cy="366"/>
          </a:xfrm>
        </p:grpSpPr>
        <p:sp>
          <p:nvSpPr>
            <p:cNvPr id="8246" name="Text Box 5"/>
            <p:cNvSpPr txBox="1">
              <a:spLocks noChangeArrowheads="1"/>
            </p:cNvSpPr>
            <p:nvPr/>
          </p:nvSpPr>
          <p:spPr bwMode="auto">
            <a:xfrm>
              <a:off x="4546" y="3099"/>
              <a:ext cx="776" cy="2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59467" tIns="30923" rIns="59467" bIns="30923"/>
            <a:lstStyle/>
            <a:p>
              <a:pPr algn="ctr"/>
              <a:r>
                <a:rPr lang="fr-FR" sz="900" b="1">
                  <a:solidFill>
                    <a:srgbClr val="000000"/>
                  </a:solidFill>
                </a:rPr>
                <a:t>Internet</a:t>
              </a:r>
            </a:p>
            <a:p>
              <a:pPr algn="ctr"/>
              <a:endParaRPr lang="fr-FR" sz="800" b="1">
                <a:solidFill>
                  <a:srgbClr val="000000"/>
                </a:solidFill>
              </a:endParaRPr>
            </a:p>
            <a:p>
              <a:endParaRPr lang="fr-FR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807" y="3215"/>
              <a:ext cx="252" cy="250"/>
              <a:chOff x="4891" y="1054"/>
              <a:chExt cx="252" cy="250"/>
            </a:xfrm>
          </p:grpSpPr>
          <p:sp>
            <p:nvSpPr>
              <p:cNvPr id="8248" name="Freeform 7"/>
              <p:cNvSpPr>
                <a:spLocks/>
              </p:cNvSpPr>
              <p:nvPr/>
            </p:nvSpPr>
            <p:spPr bwMode="auto">
              <a:xfrm>
                <a:off x="4897" y="1057"/>
                <a:ext cx="243" cy="242"/>
              </a:xfrm>
              <a:custGeom>
                <a:avLst/>
                <a:gdLst>
                  <a:gd name="T0" fmla="*/ 243 w 243"/>
                  <a:gd name="T1" fmla="*/ 122 h 242"/>
                  <a:gd name="T2" fmla="*/ 240 w 243"/>
                  <a:gd name="T3" fmla="*/ 97 h 242"/>
                  <a:gd name="T4" fmla="*/ 233 w 243"/>
                  <a:gd name="T5" fmla="*/ 74 h 242"/>
                  <a:gd name="T6" fmla="*/ 221 w 243"/>
                  <a:gd name="T7" fmla="*/ 53 h 242"/>
                  <a:gd name="T8" fmla="*/ 207 w 243"/>
                  <a:gd name="T9" fmla="*/ 35 h 242"/>
                  <a:gd name="T10" fmla="*/ 188 w 243"/>
                  <a:gd name="T11" fmla="*/ 21 h 242"/>
                  <a:gd name="T12" fmla="*/ 168 w 243"/>
                  <a:gd name="T13" fmla="*/ 10 h 242"/>
                  <a:gd name="T14" fmla="*/ 145 w 243"/>
                  <a:gd name="T15" fmla="*/ 2 h 242"/>
                  <a:gd name="T16" fmla="*/ 121 w 243"/>
                  <a:gd name="T17" fmla="*/ 0 h 242"/>
                  <a:gd name="T18" fmla="*/ 108 w 243"/>
                  <a:gd name="T19" fmla="*/ 1 h 242"/>
                  <a:gd name="T20" fmla="*/ 85 w 243"/>
                  <a:gd name="T21" fmla="*/ 5 h 242"/>
                  <a:gd name="T22" fmla="*/ 63 w 243"/>
                  <a:gd name="T23" fmla="*/ 14 h 242"/>
                  <a:gd name="T24" fmla="*/ 44 w 243"/>
                  <a:gd name="T25" fmla="*/ 28 h 242"/>
                  <a:gd name="T26" fmla="*/ 28 w 243"/>
                  <a:gd name="T27" fmla="*/ 44 h 242"/>
                  <a:gd name="T28" fmla="*/ 14 w 243"/>
                  <a:gd name="T29" fmla="*/ 63 h 242"/>
                  <a:gd name="T30" fmla="*/ 5 w 243"/>
                  <a:gd name="T31" fmla="*/ 85 h 242"/>
                  <a:gd name="T32" fmla="*/ 0 w 243"/>
                  <a:gd name="T33" fmla="*/ 108 h 242"/>
                  <a:gd name="T34" fmla="*/ 0 w 243"/>
                  <a:gd name="T35" fmla="*/ 122 h 242"/>
                  <a:gd name="T36" fmla="*/ 2 w 243"/>
                  <a:gd name="T37" fmla="*/ 146 h 242"/>
                  <a:gd name="T38" fmla="*/ 9 w 243"/>
                  <a:gd name="T39" fmla="*/ 168 h 242"/>
                  <a:gd name="T40" fmla="*/ 20 w 243"/>
                  <a:gd name="T41" fmla="*/ 189 h 242"/>
                  <a:gd name="T42" fmla="*/ 35 w 243"/>
                  <a:gd name="T43" fmla="*/ 207 h 242"/>
                  <a:gd name="T44" fmla="*/ 53 w 243"/>
                  <a:gd name="T45" fmla="*/ 221 h 242"/>
                  <a:gd name="T46" fmla="*/ 74 w 243"/>
                  <a:gd name="T47" fmla="*/ 233 h 242"/>
                  <a:gd name="T48" fmla="*/ 96 w 243"/>
                  <a:gd name="T49" fmla="*/ 240 h 242"/>
                  <a:gd name="T50" fmla="*/ 121 w 243"/>
                  <a:gd name="T51" fmla="*/ 242 h 242"/>
                  <a:gd name="T52" fmla="*/ 133 w 243"/>
                  <a:gd name="T53" fmla="*/ 242 h 242"/>
                  <a:gd name="T54" fmla="*/ 157 w 243"/>
                  <a:gd name="T55" fmla="*/ 237 h 242"/>
                  <a:gd name="T56" fmla="*/ 178 w 243"/>
                  <a:gd name="T57" fmla="*/ 228 h 242"/>
                  <a:gd name="T58" fmla="*/ 198 w 243"/>
                  <a:gd name="T59" fmla="*/ 215 h 242"/>
                  <a:gd name="T60" fmla="*/ 215 w 243"/>
                  <a:gd name="T61" fmla="*/ 198 h 242"/>
                  <a:gd name="T62" fmla="*/ 228 w 243"/>
                  <a:gd name="T63" fmla="*/ 179 h 242"/>
                  <a:gd name="T64" fmla="*/ 237 w 243"/>
                  <a:gd name="T65" fmla="*/ 157 h 242"/>
                  <a:gd name="T66" fmla="*/ 241 w 243"/>
                  <a:gd name="T67" fmla="*/ 134 h 242"/>
                  <a:gd name="T68" fmla="*/ 243 w 243"/>
                  <a:gd name="T69" fmla="*/ 122 h 2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3"/>
                  <a:gd name="T106" fmla="*/ 0 h 242"/>
                  <a:gd name="T107" fmla="*/ 243 w 243"/>
                  <a:gd name="T108" fmla="*/ 242 h 2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3" h="242">
                    <a:moveTo>
                      <a:pt x="243" y="122"/>
                    </a:moveTo>
                    <a:lnTo>
                      <a:pt x="243" y="122"/>
                    </a:lnTo>
                    <a:lnTo>
                      <a:pt x="241" y="108"/>
                    </a:lnTo>
                    <a:lnTo>
                      <a:pt x="240" y="97"/>
                    </a:lnTo>
                    <a:lnTo>
                      <a:pt x="237" y="85"/>
                    </a:lnTo>
                    <a:lnTo>
                      <a:pt x="233" y="74"/>
                    </a:lnTo>
                    <a:lnTo>
                      <a:pt x="228" y="63"/>
                    </a:lnTo>
                    <a:lnTo>
                      <a:pt x="221" y="53"/>
                    </a:lnTo>
                    <a:lnTo>
                      <a:pt x="215" y="44"/>
                    </a:lnTo>
                    <a:lnTo>
                      <a:pt x="207" y="35"/>
                    </a:lnTo>
                    <a:lnTo>
                      <a:pt x="198" y="28"/>
                    </a:lnTo>
                    <a:lnTo>
                      <a:pt x="188" y="21"/>
                    </a:lnTo>
                    <a:lnTo>
                      <a:pt x="178" y="14"/>
                    </a:lnTo>
                    <a:lnTo>
                      <a:pt x="168" y="10"/>
                    </a:lnTo>
                    <a:lnTo>
                      <a:pt x="157" y="5"/>
                    </a:lnTo>
                    <a:lnTo>
                      <a:pt x="145" y="2"/>
                    </a:lnTo>
                    <a:lnTo>
                      <a:pt x="133" y="1"/>
                    </a:lnTo>
                    <a:lnTo>
                      <a:pt x="121" y="0"/>
                    </a:lnTo>
                    <a:lnTo>
                      <a:pt x="108" y="1"/>
                    </a:lnTo>
                    <a:lnTo>
                      <a:pt x="96" y="2"/>
                    </a:lnTo>
                    <a:lnTo>
                      <a:pt x="85" y="5"/>
                    </a:lnTo>
                    <a:lnTo>
                      <a:pt x="74" y="10"/>
                    </a:lnTo>
                    <a:lnTo>
                      <a:pt x="63" y="14"/>
                    </a:lnTo>
                    <a:lnTo>
                      <a:pt x="53" y="21"/>
                    </a:lnTo>
                    <a:lnTo>
                      <a:pt x="44" y="28"/>
                    </a:lnTo>
                    <a:lnTo>
                      <a:pt x="35" y="35"/>
                    </a:lnTo>
                    <a:lnTo>
                      <a:pt x="28" y="44"/>
                    </a:lnTo>
                    <a:lnTo>
                      <a:pt x="20" y="53"/>
                    </a:lnTo>
                    <a:lnTo>
                      <a:pt x="14" y="63"/>
                    </a:lnTo>
                    <a:lnTo>
                      <a:pt x="9" y="74"/>
                    </a:lnTo>
                    <a:lnTo>
                      <a:pt x="5" y="85"/>
                    </a:lnTo>
                    <a:lnTo>
                      <a:pt x="2" y="97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0" y="134"/>
                    </a:lnTo>
                    <a:lnTo>
                      <a:pt x="2" y="146"/>
                    </a:lnTo>
                    <a:lnTo>
                      <a:pt x="5" y="157"/>
                    </a:lnTo>
                    <a:lnTo>
                      <a:pt x="9" y="168"/>
                    </a:lnTo>
                    <a:lnTo>
                      <a:pt x="14" y="179"/>
                    </a:lnTo>
                    <a:lnTo>
                      <a:pt x="20" y="189"/>
                    </a:lnTo>
                    <a:lnTo>
                      <a:pt x="28" y="198"/>
                    </a:lnTo>
                    <a:lnTo>
                      <a:pt x="35" y="207"/>
                    </a:lnTo>
                    <a:lnTo>
                      <a:pt x="44" y="215"/>
                    </a:lnTo>
                    <a:lnTo>
                      <a:pt x="53" y="221"/>
                    </a:lnTo>
                    <a:lnTo>
                      <a:pt x="63" y="228"/>
                    </a:lnTo>
                    <a:lnTo>
                      <a:pt x="74" y="233"/>
                    </a:lnTo>
                    <a:lnTo>
                      <a:pt x="85" y="237"/>
                    </a:lnTo>
                    <a:lnTo>
                      <a:pt x="96" y="240"/>
                    </a:lnTo>
                    <a:lnTo>
                      <a:pt x="108" y="242"/>
                    </a:lnTo>
                    <a:lnTo>
                      <a:pt x="121" y="242"/>
                    </a:lnTo>
                    <a:lnTo>
                      <a:pt x="133" y="242"/>
                    </a:lnTo>
                    <a:lnTo>
                      <a:pt x="145" y="240"/>
                    </a:lnTo>
                    <a:lnTo>
                      <a:pt x="157" y="237"/>
                    </a:lnTo>
                    <a:lnTo>
                      <a:pt x="168" y="233"/>
                    </a:lnTo>
                    <a:lnTo>
                      <a:pt x="178" y="228"/>
                    </a:lnTo>
                    <a:lnTo>
                      <a:pt x="188" y="221"/>
                    </a:lnTo>
                    <a:lnTo>
                      <a:pt x="198" y="215"/>
                    </a:lnTo>
                    <a:lnTo>
                      <a:pt x="207" y="207"/>
                    </a:lnTo>
                    <a:lnTo>
                      <a:pt x="215" y="198"/>
                    </a:lnTo>
                    <a:lnTo>
                      <a:pt x="221" y="189"/>
                    </a:lnTo>
                    <a:lnTo>
                      <a:pt x="228" y="179"/>
                    </a:lnTo>
                    <a:lnTo>
                      <a:pt x="233" y="168"/>
                    </a:lnTo>
                    <a:lnTo>
                      <a:pt x="237" y="157"/>
                    </a:lnTo>
                    <a:lnTo>
                      <a:pt x="240" y="146"/>
                    </a:lnTo>
                    <a:lnTo>
                      <a:pt x="241" y="134"/>
                    </a:lnTo>
                    <a:lnTo>
                      <a:pt x="243" y="122"/>
                    </a:lnTo>
                    <a:close/>
                  </a:path>
                </a:pathLst>
              </a:custGeom>
              <a:solidFill>
                <a:srgbClr val="0090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49" name="Freeform 8"/>
              <p:cNvSpPr>
                <a:spLocks/>
              </p:cNvSpPr>
              <p:nvPr/>
            </p:nvSpPr>
            <p:spPr bwMode="auto">
              <a:xfrm>
                <a:off x="4917" y="1057"/>
                <a:ext cx="204" cy="242"/>
              </a:xfrm>
              <a:custGeom>
                <a:avLst/>
                <a:gdLst>
                  <a:gd name="T0" fmla="*/ 204 w 204"/>
                  <a:gd name="T1" fmla="*/ 122 h 242"/>
                  <a:gd name="T2" fmla="*/ 201 w 204"/>
                  <a:gd name="T3" fmla="*/ 97 h 242"/>
                  <a:gd name="T4" fmla="*/ 196 w 204"/>
                  <a:gd name="T5" fmla="*/ 74 h 242"/>
                  <a:gd name="T6" fmla="*/ 186 w 204"/>
                  <a:gd name="T7" fmla="*/ 53 h 242"/>
                  <a:gd name="T8" fmla="*/ 174 w 204"/>
                  <a:gd name="T9" fmla="*/ 35 h 242"/>
                  <a:gd name="T10" fmla="*/ 158 w 204"/>
                  <a:gd name="T11" fmla="*/ 21 h 242"/>
                  <a:gd name="T12" fmla="*/ 142 w 204"/>
                  <a:gd name="T13" fmla="*/ 10 h 242"/>
                  <a:gd name="T14" fmla="*/ 122 w 204"/>
                  <a:gd name="T15" fmla="*/ 2 h 242"/>
                  <a:gd name="T16" fmla="*/ 102 w 204"/>
                  <a:gd name="T17" fmla="*/ 0 h 242"/>
                  <a:gd name="T18" fmla="*/ 91 w 204"/>
                  <a:gd name="T19" fmla="*/ 1 h 242"/>
                  <a:gd name="T20" fmla="*/ 71 w 204"/>
                  <a:gd name="T21" fmla="*/ 5 h 242"/>
                  <a:gd name="T22" fmla="*/ 53 w 204"/>
                  <a:gd name="T23" fmla="*/ 14 h 242"/>
                  <a:gd name="T24" fmla="*/ 36 w 204"/>
                  <a:gd name="T25" fmla="*/ 28 h 242"/>
                  <a:gd name="T26" fmla="*/ 23 w 204"/>
                  <a:gd name="T27" fmla="*/ 44 h 242"/>
                  <a:gd name="T28" fmla="*/ 12 w 204"/>
                  <a:gd name="T29" fmla="*/ 63 h 242"/>
                  <a:gd name="T30" fmla="*/ 4 w 204"/>
                  <a:gd name="T31" fmla="*/ 85 h 242"/>
                  <a:gd name="T32" fmla="*/ 0 w 204"/>
                  <a:gd name="T33" fmla="*/ 108 h 242"/>
                  <a:gd name="T34" fmla="*/ 0 w 204"/>
                  <a:gd name="T35" fmla="*/ 122 h 242"/>
                  <a:gd name="T36" fmla="*/ 1 w 204"/>
                  <a:gd name="T37" fmla="*/ 146 h 242"/>
                  <a:gd name="T38" fmla="*/ 8 w 204"/>
                  <a:gd name="T39" fmla="*/ 168 h 242"/>
                  <a:gd name="T40" fmla="*/ 16 w 204"/>
                  <a:gd name="T41" fmla="*/ 189 h 242"/>
                  <a:gd name="T42" fmla="*/ 30 w 204"/>
                  <a:gd name="T43" fmla="*/ 207 h 242"/>
                  <a:gd name="T44" fmla="*/ 44 w 204"/>
                  <a:gd name="T45" fmla="*/ 221 h 242"/>
                  <a:gd name="T46" fmla="*/ 62 w 204"/>
                  <a:gd name="T47" fmla="*/ 233 h 242"/>
                  <a:gd name="T48" fmla="*/ 81 w 204"/>
                  <a:gd name="T49" fmla="*/ 240 h 242"/>
                  <a:gd name="T50" fmla="*/ 102 w 204"/>
                  <a:gd name="T51" fmla="*/ 242 h 242"/>
                  <a:gd name="T52" fmla="*/ 112 w 204"/>
                  <a:gd name="T53" fmla="*/ 242 h 242"/>
                  <a:gd name="T54" fmla="*/ 132 w 204"/>
                  <a:gd name="T55" fmla="*/ 237 h 242"/>
                  <a:gd name="T56" fmla="*/ 151 w 204"/>
                  <a:gd name="T57" fmla="*/ 228 h 242"/>
                  <a:gd name="T58" fmla="*/ 166 w 204"/>
                  <a:gd name="T59" fmla="*/ 215 h 242"/>
                  <a:gd name="T60" fmla="*/ 180 w 204"/>
                  <a:gd name="T61" fmla="*/ 198 h 242"/>
                  <a:gd name="T62" fmla="*/ 192 w 204"/>
                  <a:gd name="T63" fmla="*/ 179 h 242"/>
                  <a:gd name="T64" fmla="*/ 199 w 204"/>
                  <a:gd name="T65" fmla="*/ 157 h 242"/>
                  <a:gd name="T66" fmla="*/ 203 w 204"/>
                  <a:gd name="T67" fmla="*/ 134 h 242"/>
                  <a:gd name="T68" fmla="*/ 204 w 204"/>
                  <a:gd name="T69" fmla="*/ 122 h 2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4"/>
                  <a:gd name="T106" fmla="*/ 0 h 242"/>
                  <a:gd name="T107" fmla="*/ 204 w 204"/>
                  <a:gd name="T108" fmla="*/ 242 h 2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4" h="242">
                    <a:moveTo>
                      <a:pt x="204" y="122"/>
                    </a:moveTo>
                    <a:lnTo>
                      <a:pt x="204" y="122"/>
                    </a:lnTo>
                    <a:lnTo>
                      <a:pt x="203" y="108"/>
                    </a:lnTo>
                    <a:lnTo>
                      <a:pt x="201" y="97"/>
                    </a:lnTo>
                    <a:lnTo>
                      <a:pt x="199" y="85"/>
                    </a:lnTo>
                    <a:lnTo>
                      <a:pt x="196" y="74"/>
                    </a:lnTo>
                    <a:lnTo>
                      <a:pt x="192" y="63"/>
                    </a:lnTo>
                    <a:lnTo>
                      <a:pt x="186" y="53"/>
                    </a:lnTo>
                    <a:lnTo>
                      <a:pt x="180" y="44"/>
                    </a:lnTo>
                    <a:lnTo>
                      <a:pt x="174" y="35"/>
                    </a:lnTo>
                    <a:lnTo>
                      <a:pt x="166" y="28"/>
                    </a:lnTo>
                    <a:lnTo>
                      <a:pt x="158" y="21"/>
                    </a:lnTo>
                    <a:lnTo>
                      <a:pt x="151" y="14"/>
                    </a:lnTo>
                    <a:lnTo>
                      <a:pt x="142" y="10"/>
                    </a:lnTo>
                    <a:lnTo>
                      <a:pt x="132" y="5"/>
                    </a:lnTo>
                    <a:lnTo>
                      <a:pt x="122" y="2"/>
                    </a:lnTo>
                    <a:lnTo>
                      <a:pt x="112" y="1"/>
                    </a:lnTo>
                    <a:lnTo>
                      <a:pt x="102" y="0"/>
                    </a:lnTo>
                    <a:lnTo>
                      <a:pt x="91" y="1"/>
                    </a:lnTo>
                    <a:lnTo>
                      <a:pt x="81" y="2"/>
                    </a:lnTo>
                    <a:lnTo>
                      <a:pt x="71" y="5"/>
                    </a:lnTo>
                    <a:lnTo>
                      <a:pt x="62" y="10"/>
                    </a:lnTo>
                    <a:lnTo>
                      <a:pt x="53" y="14"/>
                    </a:lnTo>
                    <a:lnTo>
                      <a:pt x="44" y="21"/>
                    </a:lnTo>
                    <a:lnTo>
                      <a:pt x="36" y="28"/>
                    </a:lnTo>
                    <a:lnTo>
                      <a:pt x="30" y="35"/>
                    </a:lnTo>
                    <a:lnTo>
                      <a:pt x="23" y="44"/>
                    </a:lnTo>
                    <a:lnTo>
                      <a:pt x="16" y="53"/>
                    </a:lnTo>
                    <a:lnTo>
                      <a:pt x="12" y="63"/>
                    </a:lnTo>
                    <a:lnTo>
                      <a:pt x="8" y="74"/>
                    </a:lnTo>
                    <a:lnTo>
                      <a:pt x="4" y="85"/>
                    </a:lnTo>
                    <a:lnTo>
                      <a:pt x="1" y="97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0" y="134"/>
                    </a:lnTo>
                    <a:lnTo>
                      <a:pt x="1" y="146"/>
                    </a:lnTo>
                    <a:lnTo>
                      <a:pt x="4" y="157"/>
                    </a:lnTo>
                    <a:lnTo>
                      <a:pt x="8" y="168"/>
                    </a:lnTo>
                    <a:lnTo>
                      <a:pt x="12" y="179"/>
                    </a:lnTo>
                    <a:lnTo>
                      <a:pt x="16" y="189"/>
                    </a:lnTo>
                    <a:lnTo>
                      <a:pt x="23" y="198"/>
                    </a:lnTo>
                    <a:lnTo>
                      <a:pt x="30" y="207"/>
                    </a:lnTo>
                    <a:lnTo>
                      <a:pt x="36" y="215"/>
                    </a:lnTo>
                    <a:lnTo>
                      <a:pt x="44" y="221"/>
                    </a:lnTo>
                    <a:lnTo>
                      <a:pt x="53" y="228"/>
                    </a:lnTo>
                    <a:lnTo>
                      <a:pt x="62" y="233"/>
                    </a:lnTo>
                    <a:lnTo>
                      <a:pt x="71" y="237"/>
                    </a:lnTo>
                    <a:lnTo>
                      <a:pt x="81" y="240"/>
                    </a:lnTo>
                    <a:lnTo>
                      <a:pt x="91" y="242"/>
                    </a:lnTo>
                    <a:lnTo>
                      <a:pt x="102" y="242"/>
                    </a:lnTo>
                    <a:lnTo>
                      <a:pt x="112" y="242"/>
                    </a:lnTo>
                    <a:lnTo>
                      <a:pt x="122" y="240"/>
                    </a:lnTo>
                    <a:lnTo>
                      <a:pt x="132" y="237"/>
                    </a:lnTo>
                    <a:lnTo>
                      <a:pt x="142" y="233"/>
                    </a:lnTo>
                    <a:lnTo>
                      <a:pt x="151" y="228"/>
                    </a:lnTo>
                    <a:lnTo>
                      <a:pt x="158" y="221"/>
                    </a:lnTo>
                    <a:lnTo>
                      <a:pt x="166" y="215"/>
                    </a:lnTo>
                    <a:lnTo>
                      <a:pt x="174" y="207"/>
                    </a:lnTo>
                    <a:lnTo>
                      <a:pt x="180" y="198"/>
                    </a:lnTo>
                    <a:lnTo>
                      <a:pt x="186" y="189"/>
                    </a:lnTo>
                    <a:lnTo>
                      <a:pt x="192" y="179"/>
                    </a:lnTo>
                    <a:lnTo>
                      <a:pt x="196" y="168"/>
                    </a:lnTo>
                    <a:lnTo>
                      <a:pt x="199" y="157"/>
                    </a:lnTo>
                    <a:lnTo>
                      <a:pt x="201" y="146"/>
                    </a:lnTo>
                    <a:lnTo>
                      <a:pt x="203" y="134"/>
                    </a:lnTo>
                    <a:lnTo>
                      <a:pt x="204" y="122"/>
                    </a:lnTo>
                    <a:close/>
                  </a:path>
                </a:pathLst>
              </a:custGeom>
              <a:solidFill>
                <a:srgbClr val="00A0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0" name="Freeform 9"/>
              <p:cNvSpPr>
                <a:spLocks/>
              </p:cNvSpPr>
              <p:nvPr/>
            </p:nvSpPr>
            <p:spPr bwMode="auto">
              <a:xfrm>
                <a:off x="4918" y="1057"/>
                <a:ext cx="151" cy="148"/>
              </a:xfrm>
              <a:custGeom>
                <a:avLst/>
                <a:gdLst>
                  <a:gd name="T0" fmla="*/ 75 w 151"/>
                  <a:gd name="T1" fmla="*/ 148 h 148"/>
                  <a:gd name="T2" fmla="*/ 75 w 151"/>
                  <a:gd name="T3" fmla="*/ 148 h 148"/>
                  <a:gd name="T4" fmla="*/ 83 w 151"/>
                  <a:gd name="T5" fmla="*/ 148 h 148"/>
                  <a:gd name="T6" fmla="*/ 91 w 151"/>
                  <a:gd name="T7" fmla="*/ 147 h 148"/>
                  <a:gd name="T8" fmla="*/ 97 w 151"/>
                  <a:gd name="T9" fmla="*/ 145 h 148"/>
                  <a:gd name="T10" fmla="*/ 104 w 151"/>
                  <a:gd name="T11" fmla="*/ 143 h 148"/>
                  <a:gd name="T12" fmla="*/ 111 w 151"/>
                  <a:gd name="T13" fmla="*/ 139 h 148"/>
                  <a:gd name="T14" fmla="*/ 117 w 151"/>
                  <a:gd name="T15" fmla="*/ 136 h 148"/>
                  <a:gd name="T16" fmla="*/ 123 w 151"/>
                  <a:gd name="T17" fmla="*/ 132 h 148"/>
                  <a:gd name="T18" fmla="*/ 128 w 151"/>
                  <a:gd name="T19" fmla="*/ 126 h 148"/>
                  <a:gd name="T20" fmla="*/ 133 w 151"/>
                  <a:gd name="T21" fmla="*/ 122 h 148"/>
                  <a:gd name="T22" fmla="*/ 137 w 151"/>
                  <a:gd name="T23" fmla="*/ 115 h 148"/>
                  <a:gd name="T24" fmla="*/ 142 w 151"/>
                  <a:gd name="T25" fmla="*/ 109 h 148"/>
                  <a:gd name="T26" fmla="*/ 144 w 151"/>
                  <a:gd name="T27" fmla="*/ 103 h 148"/>
                  <a:gd name="T28" fmla="*/ 147 w 151"/>
                  <a:gd name="T29" fmla="*/ 96 h 148"/>
                  <a:gd name="T30" fmla="*/ 148 w 151"/>
                  <a:gd name="T31" fmla="*/ 88 h 148"/>
                  <a:gd name="T32" fmla="*/ 150 w 151"/>
                  <a:gd name="T33" fmla="*/ 81 h 148"/>
                  <a:gd name="T34" fmla="*/ 151 w 151"/>
                  <a:gd name="T35" fmla="*/ 73 h 148"/>
                  <a:gd name="T36" fmla="*/ 151 w 151"/>
                  <a:gd name="T37" fmla="*/ 73 h 148"/>
                  <a:gd name="T38" fmla="*/ 150 w 151"/>
                  <a:gd name="T39" fmla="*/ 61 h 148"/>
                  <a:gd name="T40" fmla="*/ 146 w 151"/>
                  <a:gd name="T41" fmla="*/ 47 h 148"/>
                  <a:gd name="T42" fmla="*/ 141 w 151"/>
                  <a:gd name="T43" fmla="*/ 36 h 148"/>
                  <a:gd name="T44" fmla="*/ 134 w 151"/>
                  <a:gd name="T45" fmla="*/ 26 h 148"/>
                  <a:gd name="T46" fmla="*/ 125 w 151"/>
                  <a:gd name="T47" fmla="*/ 18 h 148"/>
                  <a:gd name="T48" fmla="*/ 115 w 151"/>
                  <a:gd name="T49" fmla="*/ 10 h 148"/>
                  <a:gd name="T50" fmla="*/ 104 w 151"/>
                  <a:gd name="T51" fmla="*/ 4 h 148"/>
                  <a:gd name="T52" fmla="*/ 92 w 151"/>
                  <a:gd name="T53" fmla="*/ 0 h 148"/>
                  <a:gd name="T54" fmla="*/ 92 w 151"/>
                  <a:gd name="T55" fmla="*/ 0 h 148"/>
                  <a:gd name="T56" fmla="*/ 79 w 151"/>
                  <a:gd name="T57" fmla="*/ 2 h 148"/>
                  <a:gd name="T58" fmla="*/ 66 w 151"/>
                  <a:gd name="T59" fmla="*/ 4 h 148"/>
                  <a:gd name="T60" fmla="*/ 55 w 151"/>
                  <a:gd name="T61" fmla="*/ 9 h 148"/>
                  <a:gd name="T62" fmla="*/ 43 w 151"/>
                  <a:gd name="T63" fmla="*/ 14 h 148"/>
                  <a:gd name="T64" fmla="*/ 33 w 151"/>
                  <a:gd name="T65" fmla="*/ 20 h 148"/>
                  <a:gd name="T66" fmla="*/ 23 w 151"/>
                  <a:gd name="T67" fmla="*/ 28 h 148"/>
                  <a:gd name="T68" fmla="*/ 14 w 151"/>
                  <a:gd name="T69" fmla="*/ 35 h 148"/>
                  <a:gd name="T70" fmla="*/ 5 w 151"/>
                  <a:gd name="T71" fmla="*/ 44 h 148"/>
                  <a:gd name="T72" fmla="*/ 5 w 151"/>
                  <a:gd name="T73" fmla="*/ 44 h 148"/>
                  <a:gd name="T74" fmla="*/ 3 w 151"/>
                  <a:gd name="T75" fmla="*/ 52 h 148"/>
                  <a:gd name="T76" fmla="*/ 2 w 151"/>
                  <a:gd name="T77" fmla="*/ 59 h 148"/>
                  <a:gd name="T78" fmla="*/ 1 w 151"/>
                  <a:gd name="T79" fmla="*/ 66 h 148"/>
                  <a:gd name="T80" fmla="*/ 0 w 151"/>
                  <a:gd name="T81" fmla="*/ 73 h 148"/>
                  <a:gd name="T82" fmla="*/ 0 w 151"/>
                  <a:gd name="T83" fmla="*/ 73 h 148"/>
                  <a:gd name="T84" fmla="*/ 1 w 151"/>
                  <a:gd name="T85" fmla="*/ 81 h 148"/>
                  <a:gd name="T86" fmla="*/ 2 w 151"/>
                  <a:gd name="T87" fmla="*/ 88 h 148"/>
                  <a:gd name="T88" fmla="*/ 3 w 151"/>
                  <a:gd name="T89" fmla="*/ 96 h 148"/>
                  <a:gd name="T90" fmla="*/ 7 w 151"/>
                  <a:gd name="T91" fmla="*/ 103 h 148"/>
                  <a:gd name="T92" fmla="*/ 9 w 151"/>
                  <a:gd name="T93" fmla="*/ 109 h 148"/>
                  <a:gd name="T94" fmla="*/ 13 w 151"/>
                  <a:gd name="T95" fmla="*/ 115 h 148"/>
                  <a:gd name="T96" fmla="*/ 18 w 151"/>
                  <a:gd name="T97" fmla="*/ 122 h 148"/>
                  <a:gd name="T98" fmla="*/ 22 w 151"/>
                  <a:gd name="T99" fmla="*/ 126 h 148"/>
                  <a:gd name="T100" fmla="*/ 28 w 151"/>
                  <a:gd name="T101" fmla="*/ 132 h 148"/>
                  <a:gd name="T102" fmla="*/ 33 w 151"/>
                  <a:gd name="T103" fmla="*/ 136 h 148"/>
                  <a:gd name="T104" fmla="*/ 40 w 151"/>
                  <a:gd name="T105" fmla="*/ 139 h 148"/>
                  <a:gd name="T106" fmla="*/ 46 w 151"/>
                  <a:gd name="T107" fmla="*/ 143 h 148"/>
                  <a:gd name="T108" fmla="*/ 53 w 151"/>
                  <a:gd name="T109" fmla="*/ 145 h 148"/>
                  <a:gd name="T110" fmla="*/ 60 w 151"/>
                  <a:gd name="T111" fmla="*/ 147 h 148"/>
                  <a:gd name="T112" fmla="*/ 68 w 151"/>
                  <a:gd name="T113" fmla="*/ 148 h 148"/>
                  <a:gd name="T114" fmla="*/ 75 w 151"/>
                  <a:gd name="T115" fmla="*/ 148 h 148"/>
                  <a:gd name="T116" fmla="*/ 75 w 151"/>
                  <a:gd name="T117" fmla="*/ 148 h 14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1"/>
                  <a:gd name="T178" fmla="*/ 0 h 148"/>
                  <a:gd name="T179" fmla="*/ 151 w 151"/>
                  <a:gd name="T180" fmla="*/ 148 h 14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1" h="148">
                    <a:moveTo>
                      <a:pt x="75" y="148"/>
                    </a:moveTo>
                    <a:lnTo>
                      <a:pt x="75" y="148"/>
                    </a:lnTo>
                    <a:lnTo>
                      <a:pt x="83" y="148"/>
                    </a:lnTo>
                    <a:lnTo>
                      <a:pt x="91" y="147"/>
                    </a:lnTo>
                    <a:lnTo>
                      <a:pt x="97" y="145"/>
                    </a:lnTo>
                    <a:lnTo>
                      <a:pt x="104" y="143"/>
                    </a:lnTo>
                    <a:lnTo>
                      <a:pt x="111" y="139"/>
                    </a:lnTo>
                    <a:lnTo>
                      <a:pt x="117" y="136"/>
                    </a:lnTo>
                    <a:lnTo>
                      <a:pt x="123" y="132"/>
                    </a:lnTo>
                    <a:lnTo>
                      <a:pt x="128" y="126"/>
                    </a:lnTo>
                    <a:lnTo>
                      <a:pt x="133" y="122"/>
                    </a:lnTo>
                    <a:lnTo>
                      <a:pt x="137" y="115"/>
                    </a:lnTo>
                    <a:lnTo>
                      <a:pt x="142" y="109"/>
                    </a:lnTo>
                    <a:lnTo>
                      <a:pt x="144" y="103"/>
                    </a:lnTo>
                    <a:lnTo>
                      <a:pt x="147" y="96"/>
                    </a:lnTo>
                    <a:lnTo>
                      <a:pt x="148" y="88"/>
                    </a:lnTo>
                    <a:lnTo>
                      <a:pt x="150" y="81"/>
                    </a:lnTo>
                    <a:lnTo>
                      <a:pt x="151" y="73"/>
                    </a:lnTo>
                    <a:lnTo>
                      <a:pt x="150" y="61"/>
                    </a:lnTo>
                    <a:lnTo>
                      <a:pt x="146" y="47"/>
                    </a:lnTo>
                    <a:lnTo>
                      <a:pt x="141" y="36"/>
                    </a:lnTo>
                    <a:lnTo>
                      <a:pt x="134" y="26"/>
                    </a:lnTo>
                    <a:lnTo>
                      <a:pt x="125" y="18"/>
                    </a:lnTo>
                    <a:lnTo>
                      <a:pt x="115" y="10"/>
                    </a:lnTo>
                    <a:lnTo>
                      <a:pt x="104" y="4"/>
                    </a:lnTo>
                    <a:lnTo>
                      <a:pt x="92" y="0"/>
                    </a:lnTo>
                    <a:lnTo>
                      <a:pt x="79" y="2"/>
                    </a:lnTo>
                    <a:lnTo>
                      <a:pt x="66" y="4"/>
                    </a:lnTo>
                    <a:lnTo>
                      <a:pt x="55" y="9"/>
                    </a:lnTo>
                    <a:lnTo>
                      <a:pt x="43" y="14"/>
                    </a:lnTo>
                    <a:lnTo>
                      <a:pt x="33" y="20"/>
                    </a:lnTo>
                    <a:lnTo>
                      <a:pt x="23" y="28"/>
                    </a:lnTo>
                    <a:lnTo>
                      <a:pt x="14" y="35"/>
                    </a:lnTo>
                    <a:lnTo>
                      <a:pt x="5" y="44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6"/>
                    </a:lnTo>
                    <a:lnTo>
                      <a:pt x="7" y="103"/>
                    </a:lnTo>
                    <a:lnTo>
                      <a:pt x="9" y="109"/>
                    </a:lnTo>
                    <a:lnTo>
                      <a:pt x="13" y="115"/>
                    </a:lnTo>
                    <a:lnTo>
                      <a:pt x="18" y="122"/>
                    </a:lnTo>
                    <a:lnTo>
                      <a:pt x="22" y="126"/>
                    </a:lnTo>
                    <a:lnTo>
                      <a:pt x="28" y="132"/>
                    </a:lnTo>
                    <a:lnTo>
                      <a:pt x="33" y="136"/>
                    </a:lnTo>
                    <a:lnTo>
                      <a:pt x="40" y="139"/>
                    </a:lnTo>
                    <a:lnTo>
                      <a:pt x="46" y="143"/>
                    </a:lnTo>
                    <a:lnTo>
                      <a:pt x="53" y="145"/>
                    </a:lnTo>
                    <a:lnTo>
                      <a:pt x="60" y="147"/>
                    </a:lnTo>
                    <a:lnTo>
                      <a:pt x="68" y="148"/>
                    </a:lnTo>
                    <a:lnTo>
                      <a:pt x="75" y="148"/>
                    </a:lnTo>
                    <a:close/>
                  </a:path>
                </a:pathLst>
              </a:custGeom>
              <a:solidFill>
                <a:srgbClr val="34B3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1" name="Freeform 10"/>
              <p:cNvSpPr>
                <a:spLocks/>
              </p:cNvSpPr>
              <p:nvPr/>
            </p:nvSpPr>
            <p:spPr bwMode="auto">
              <a:xfrm>
                <a:off x="4959" y="1089"/>
                <a:ext cx="18" cy="21"/>
              </a:xfrm>
              <a:custGeom>
                <a:avLst/>
                <a:gdLst>
                  <a:gd name="T0" fmla="*/ 0 w 18"/>
                  <a:gd name="T1" fmla="*/ 10 h 21"/>
                  <a:gd name="T2" fmla="*/ 0 w 18"/>
                  <a:gd name="T3" fmla="*/ 10 h 21"/>
                  <a:gd name="T4" fmla="*/ 0 w 18"/>
                  <a:gd name="T5" fmla="*/ 11 h 21"/>
                  <a:gd name="T6" fmla="*/ 2 w 18"/>
                  <a:gd name="T7" fmla="*/ 11 h 21"/>
                  <a:gd name="T8" fmla="*/ 2 w 18"/>
                  <a:gd name="T9" fmla="*/ 11 h 21"/>
                  <a:gd name="T10" fmla="*/ 7 w 18"/>
                  <a:gd name="T11" fmla="*/ 11 h 21"/>
                  <a:gd name="T12" fmla="*/ 8 w 18"/>
                  <a:gd name="T13" fmla="*/ 12 h 21"/>
                  <a:gd name="T14" fmla="*/ 10 w 18"/>
                  <a:gd name="T15" fmla="*/ 14 h 21"/>
                  <a:gd name="T16" fmla="*/ 11 w 18"/>
                  <a:gd name="T17" fmla="*/ 19 h 21"/>
                  <a:gd name="T18" fmla="*/ 11 w 18"/>
                  <a:gd name="T19" fmla="*/ 19 h 21"/>
                  <a:gd name="T20" fmla="*/ 11 w 18"/>
                  <a:gd name="T21" fmla="*/ 20 h 21"/>
                  <a:gd name="T22" fmla="*/ 12 w 18"/>
                  <a:gd name="T23" fmla="*/ 21 h 21"/>
                  <a:gd name="T24" fmla="*/ 12 w 18"/>
                  <a:gd name="T25" fmla="*/ 20 h 21"/>
                  <a:gd name="T26" fmla="*/ 12 w 18"/>
                  <a:gd name="T27" fmla="*/ 20 h 21"/>
                  <a:gd name="T28" fmla="*/ 13 w 18"/>
                  <a:gd name="T29" fmla="*/ 18 h 21"/>
                  <a:gd name="T30" fmla="*/ 15 w 18"/>
                  <a:gd name="T31" fmla="*/ 15 h 21"/>
                  <a:gd name="T32" fmla="*/ 15 w 18"/>
                  <a:gd name="T33" fmla="*/ 15 h 21"/>
                  <a:gd name="T34" fmla="*/ 15 w 18"/>
                  <a:gd name="T35" fmla="*/ 14 h 21"/>
                  <a:gd name="T36" fmla="*/ 15 w 18"/>
                  <a:gd name="T37" fmla="*/ 14 h 21"/>
                  <a:gd name="T38" fmla="*/ 18 w 18"/>
                  <a:gd name="T39" fmla="*/ 12 h 21"/>
                  <a:gd name="T40" fmla="*/ 18 w 18"/>
                  <a:gd name="T41" fmla="*/ 12 h 21"/>
                  <a:gd name="T42" fmla="*/ 18 w 18"/>
                  <a:gd name="T43" fmla="*/ 11 h 21"/>
                  <a:gd name="T44" fmla="*/ 18 w 18"/>
                  <a:gd name="T45" fmla="*/ 11 h 21"/>
                  <a:gd name="T46" fmla="*/ 15 w 18"/>
                  <a:gd name="T47" fmla="*/ 11 h 21"/>
                  <a:gd name="T48" fmla="*/ 13 w 18"/>
                  <a:gd name="T49" fmla="*/ 10 h 21"/>
                  <a:gd name="T50" fmla="*/ 13 w 18"/>
                  <a:gd name="T51" fmla="*/ 10 h 21"/>
                  <a:gd name="T52" fmla="*/ 13 w 18"/>
                  <a:gd name="T53" fmla="*/ 8 h 21"/>
                  <a:gd name="T54" fmla="*/ 13 w 18"/>
                  <a:gd name="T55" fmla="*/ 8 h 21"/>
                  <a:gd name="T56" fmla="*/ 13 w 18"/>
                  <a:gd name="T57" fmla="*/ 8 h 21"/>
                  <a:gd name="T58" fmla="*/ 13 w 18"/>
                  <a:gd name="T59" fmla="*/ 8 h 21"/>
                  <a:gd name="T60" fmla="*/ 14 w 18"/>
                  <a:gd name="T61" fmla="*/ 7 h 21"/>
                  <a:gd name="T62" fmla="*/ 15 w 18"/>
                  <a:gd name="T63" fmla="*/ 6 h 21"/>
                  <a:gd name="T64" fmla="*/ 15 w 18"/>
                  <a:gd name="T65" fmla="*/ 6 h 21"/>
                  <a:gd name="T66" fmla="*/ 17 w 18"/>
                  <a:gd name="T67" fmla="*/ 4 h 21"/>
                  <a:gd name="T68" fmla="*/ 18 w 18"/>
                  <a:gd name="T69" fmla="*/ 3 h 21"/>
                  <a:gd name="T70" fmla="*/ 18 w 18"/>
                  <a:gd name="T71" fmla="*/ 3 h 21"/>
                  <a:gd name="T72" fmla="*/ 18 w 18"/>
                  <a:gd name="T73" fmla="*/ 2 h 21"/>
                  <a:gd name="T74" fmla="*/ 18 w 18"/>
                  <a:gd name="T75" fmla="*/ 2 h 21"/>
                  <a:gd name="T76" fmla="*/ 17 w 18"/>
                  <a:gd name="T77" fmla="*/ 0 h 21"/>
                  <a:gd name="T78" fmla="*/ 17 w 18"/>
                  <a:gd name="T79" fmla="*/ 0 h 21"/>
                  <a:gd name="T80" fmla="*/ 15 w 18"/>
                  <a:gd name="T81" fmla="*/ 0 h 21"/>
                  <a:gd name="T82" fmla="*/ 15 w 18"/>
                  <a:gd name="T83" fmla="*/ 0 h 21"/>
                  <a:gd name="T84" fmla="*/ 15 w 18"/>
                  <a:gd name="T85" fmla="*/ 0 h 21"/>
                  <a:gd name="T86" fmla="*/ 12 w 18"/>
                  <a:gd name="T87" fmla="*/ 2 h 21"/>
                  <a:gd name="T88" fmla="*/ 10 w 18"/>
                  <a:gd name="T89" fmla="*/ 2 h 21"/>
                  <a:gd name="T90" fmla="*/ 10 w 18"/>
                  <a:gd name="T91" fmla="*/ 2 h 21"/>
                  <a:gd name="T92" fmla="*/ 9 w 18"/>
                  <a:gd name="T93" fmla="*/ 2 h 21"/>
                  <a:gd name="T94" fmla="*/ 8 w 18"/>
                  <a:gd name="T95" fmla="*/ 3 h 21"/>
                  <a:gd name="T96" fmla="*/ 8 w 18"/>
                  <a:gd name="T97" fmla="*/ 3 h 21"/>
                  <a:gd name="T98" fmla="*/ 5 w 18"/>
                  <a:gd name="T99" fmla="*/ 4 h 21"/>
                  <a:gd name="T100" fmla="*/ 2 w 18"/>
                  <a:gd name="T101" fmla="*/ 6 h 21"/>
                  <a:gd name="T102" fmla="*/ 2 w 18"/>
                  <a:gd name="T103" fmla="*/ 6 h 21"/>
                  <a:gd name="T104" fmla="*/ 0 w 18"/>
                  <a:gd name="T105" fmla="*/ 7 h 21"/>
                  <a:gd name="T106" fmla="*/ 0 w 18"/>
                  <a:gd name="T107" fmla="*/ 7 h 21"/>
                  <a:gd name="T108" fmla="*/ 0 w 18"/>
                  <a:gd name="T109" fmla="*/ 8 h 21"/>
                  <a:gd name="T110" fmla="*/ 0 w 18"/>
                  <a:gd name="T111" fmla="*/ 10 h 21"/>
                  <a:gd name="T112" fmla="*/ 0 w 18"/>
                  <a:gd name="T113" fmla="*/ 10 h 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8"/>
                  <a:gd name="T172" fmla="*/ 0 h 21"/>
                  <a:gd name="T173" fmla="*/ 18 w 18"/>
                  <a:gd name="T174" fmla="*/ 21 h 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8" h="21">
                    <a:moveTo>
                      <a:pt x="0" y="10"/>
                    </a:moveTo>
                    <a:lnTo>
                      <a:pt x="0" y="10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8" y="12"/>
                    </a:lnTo>
                    <a:lnTo>
                      <a:pt x="10" y="14"/>
                    </a:lnTo>
                    <a:lnTo>
                      <a:pt x="11" y="19"/>
                    </a:lnTo>
                    <a:lnTo>
                      <a:pt x="11" y="20"/>
                    </a:lnTo>
                    <a:lnTo>
                      <a:pt x="12" y="21"/>
                    </a:lnTo>
                    <a:lnTo>
                      <a:pt x="12" y="20"/>
                    </a:lnTo>
                    <a:lnTo>
                      <a:pt x="13" y="18"/>
                    </a:lnTo>
                    <a:lnTo>
                      <a:pt x="15" y="15"/>
                    </a:lnTo>
                    <a:lnTo>
                      <a:pt x="15" y="14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5" y="11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4" y="7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8" y="3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EBB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2" name="Freeform 11"/>
              <p:cNvSpPr>
                <a:spLocks/>
              </p:cNvSpPr>
              <p:nvPr/>
            </p:nvSpPr>
            <p:spPr bwMode="auto">
              <a:xfrm>
                <a:off x="4950" y="109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  <a:gd name="T6" fmla="*/ 1 w 1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w 1"/>
                  <a:gd name="T15" fmla="*/ 1 w 1"/>
                </a:gdLst>
                <a:ahLst/>
                <a:cxnLst>
                  <a:cxn ang="T7">
                    <a:pos x="T0" y="0"/>
                  </a:cxn>
                  <a:cxn ang="T8">
                    <a:pos x="T1" y="0"/>
                  </a:cxn>
                  <a:cxn ang="T9">
                    <a:pos x="T2" y="0"/>
                  </a:cxn>
                  <a:cxn ang="T10">
                    <a:pos x="T3" y="0"/>
                  </a:cxn>
                  <a:cxn ang="T11">
                    <a:pos x="T4" y="0"/>
                  </a:cxn>
                  <a:cxn ang="T12">
                    <a:pos x="T5" y="0"/>
                  </a:cxn>
                  <a:cxn ang="T13">
                    <a:pos x="T6" y="0"/>
                  </a:cxn>
                </a:cxnLst>
                <a:rect l="T14" t="0" r="T15" b="0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A9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3" name="Freeform 12"/>
              <p:cNvSpPr>
                <a:spLocks/>
              </p:cNvSpPr>
              <p:nvPr/>
            </p:nvSpPr>
            <p:spPr bwMode="auto">
              <a:xfrm>
                <a:off x="4992" y="1089"/>
                <a:ext cx="9" cy="4"/>
              </a:xfrm>
              <a:custGeom>
                <a:avLst/>
                <a:gdLst>
                  <a:gd name="T0" fmla="*/ 2 w 9"/>
                  <a:gd name="T1" fmla="*/ 4 h 4"/>
                  <a:gd name="T2" fmla="*/ 2 w 9"/>
                  <a:gd name="T3" fmla="*/ 4 h 4"/>
                  <a:gd name="T4" fmla="*/ 4 w 9"/>
                  <a:gd name="T5" fmla="*/ 3 h 4"/>
                  <a:gd name="T6" fmla="*/ 4 w 9"/>
                  <a:gd name="T7" fmla="*/ 3 h 4"/>
                  <a:gd name="T8" fmla="*/ 7 w 9"/>
                  <a:gd name="T9" fmla="*/ 2 h 4"/>
                  <a:gd name="T10" fmla="*/ 7 w 9"/>
                  <a:gd name="T11" fmla="*/ 2 h 4"/>
                  <a:gd name="T12" fmla="*/ 9 w 9"/>
                  <a:gd name="T13" fmla="*/ 1 h 4"/>
                  <a:gd name="T14" fmla="*/ 9 w 9"/>
                  <a:gd name="T15" fmla="*/ 1 h 4"/>
                  <a:gd name="T16" fmla="*/ 6 w 9"/>
                  <a:gd name="T17" fmla="*/ 0 h 4"/>
                  <a:gd name="T18" fmla="*/ 6 w 9"/>
                  <a:gd name="T19" fmla="*/ 0 h 4"/>
                  <a:gd name="T20" fmla="*/ 2 w 9"/>
                  <a:gd name="T21" fmla="*/ 1 h 4"/>
                  <a:gd name="T22" fmla="*/ 0 w 9"/>
                  <a:gd name="T23" fmla="*/ 1 h 4"/>
                  <a:gd name="T24" fmla="*/ 0 w 9"/>
                  <a:gd name="T25" fmla="*/ 1 h 4"/>
                  <a:gd name="T26" fmla="*/ 0 w 9"/>
                  <a:gd name="T27" fmla="*/ 1 h 4"/>
                  <a:gd name="T28" fmla="*/ 2 w 9"/>
                  <a:gd name="T29" fmla="*/ 4 h 4"/>
                  <a:gd name="T30" fmla="*/ 2 w 9"/>
                  <a:gd name="T31" fmla="*/ 4 h 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4"/>
                  <a:gd name="T50" fmla="*/ 9 w 9"/>
                  <a:gd name="T51" fmla="*/ 4 h 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4">
                    <a:moveTo>
                      <a:pt x="2" y="4"/>
                    </a:moveTo>
                    <a:lnTo>
                      <a:pt x="2" y="4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6EBB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4" name="Freeform 13"/>
              <p:cNvSpPr>
                <a:spLocks/>
              </p:cNvSpPr>
              <p:nvPr/>
            </p:nvSpPr>
            <p:spPr bwMode="auto">
              <a:xfrm>
                <a:off x="5003" y="1062"/>
                <a:ext cx="129" cy="151"/>
              </a:xfrm>
              <a:custGeom>
                <a:avLst/>
                <a:gdLst>
                  <a:gd name="T0" fmla="*/ 4 w 129"/>
                  <a:gd name="T1" fmla="*/ 3 h 151"/>
                  <a:gd name="T2" fmla="*/ 0 w 129"/>
                  <a:gd name="T3" fmla="*/ 10 h 151"/>
                  <a:gd name="T4" fmla="*/ 2 w 129"/>
                  <a:gd name="T5" fmla="*/ 14 h 151"/>
                  <a:gd name="T6" fmla="*/ 7 w 129"/>
                  <a:gd name="T7" fmla="*/ 18 h 151"/>
                  <a:gd name="T8" fmla="*/ 11 w 129"/>
                  <a:gd name="T9" fmla="*/ 19 h 151"/>
                  <a:gd name="T10" fmla="*/ 9 w 129"/>
                  <a:gd name="T11" fmla="*/ 14 h 151"/>
                  <a:gd name="T12" fmla="*/ 17 w 129"/>
                  <a:gd name="T13" fmla="*/ 6 h 151"/>
                  <a:gd name="T14" fmla="*/ 19 w 129"/>
                  <a:gd name="T15" fmla="*/ 9 h 151"/>
                  <a:gd name="T16" fmla="*/ 25 w 129"/>
                  <a:gd name="T17" fmla="*/ 15 h 151"/>
                  <a:gd name="T18" fmla="*/ 27 w 129"/>
                  <a:gd name="T19" fmla="*/ 18 h 151"/>
                  <a:gd name="T20" fmla="*/ 24 w 129"/>
                  <a:gd name="T21" fmla="*/ 21 h 151"/>
                  <a:gd name="T22" fmla="*/ 24 w 129"/>
                  <a:gd name="T23" fmla="*/ 27 h 151"/>
                  <a:gd name="T24" fmla="*/ 22 w 129"/>
                  <a:gd name="T25" fmla="*/ 31 h 151"/>
                  <a:gd name="T26" fmla="*/ 24 w 129"/>
                  <a:gd name="T27" fmla="*/ 37 h 151"/>
                  <a:gd name="T28" fmla="*/ 25 w 129"/>
                  <a:gd name="T29" fmla="*/ 41 h 151"/>
                  <a:gd name="T30" fmla="*/ 28 w 129"/>
                  <a:gd name="T31" fmla="*/ 45 h 151"/>
                  <a:gd name="T32" fmla="*/ 32 w 129"/>
                  <a:gd name="T33" fmla="*/ 46 h 151"/>
                  <a:gd name="T34" fmla="*/ 30 w 129"/>
                  <a:gd name="T35" fmla="*/ 51 h 151"/>
                  <a:gd name="T36" fmla="*/ 31 w 129"/>
                  <a:gd name="T37" fmla="*/ 58 h 151"/>
                  <a:gd name="T38" fmla="*/ 36 w 129"/>
                  <a:gd name="T39" fmla="*/ 59 h 151"/>
                  <a:gd name="T40" fmla="*/ 40 w 129"/>
                  <a:gd name="T41" fmla="*/ 59 h 151"/>
                  <a:gd name="T42" fmla="*/ 45 w 129"/>
                  <a:gd name="T43" fmla="*/ 54 h 151"/>
                  <a:gd name="T44" fmla="*/ 42 w 129"/>
                  <a:gd name="T45" fmla="*/ 49 h 151"/>
                  <a:gd name="T46" fmla="*/ 45 w 129"/>
                  <a:gd name="T47" fmla="*/ 45 h 151"/>
                  <a:gd name="T48" fmla="*/ 48 w 129"/>
                  <a:gd name="T49" fmla="*/ 39 h 151"/>
                  <a:gd name="T50" fmla="*/ 52 w 129"/>
                  <a:gd name="T51" fmla="*/ 40 h 151"/>
                  <a:gd name="T52" fmla="*/ 50 w 129"/>
                  <a:gd name="T53" fmla="*/ 37 h 151"/>
                  <a:gd name="T54" fmla="*/ 52 w 129"/>
                  <a:gd name="T55" fmla="*/ 33 h 151"/>
                  <a:gd name="T56" fmla="*/ 57 w 129"/>
                  <a:gd name="T57" fmla="*/ 30 h 151"/>
                  <a:gd name="T58" fmla="*/ 67 w 129"/>
                  <a:gd name="T59" fmla="*/ 27 h 151"/>
                  <a:gd name="T60" fmla="*/ 74 w 129"/>
                  <a:gd name="T61" fmla="*/ 27 h 151"/>
                  <a:gd name="T62" fmla="*/ 78 w 129"/>
                  <a:gd name="T63" fmla="*/ 34 h 151"/>
                  <a:gd name="T64" fmla="*/ 72 w 129"/>
                  <a:gd name="T65" fmla="*/ 37 h 151"/>
                  <a:gd name="T66" fmla="*/ 69 w 129"/>
                  <a:gd name="T67" fmla="*/ 41 h 151"/>
                  <a:gd name="T68" fmla="*/ 63 w 129"/>
                  <a:gd name="T69" fmla="*/ 46 h 151"/>
                  <a:gd name="T70" fmla="*/ 53 w 129"/>
                  <a:gd name="T71" fmla="*/ 54 h 151"/>
                  <a:gd name="T72" fmla="*/ 49 w 129"/>
                  <a:gd name="T73" fmla="*/ 61 h 151"/>
                  <a:gd name="T74" fmla="*/ 42 w 129"/>
                  <a:gd name="T75" fmla="*/ 73 h 151"/>
                  <a:gd name="T76" fmla="*/ 42 w 129"/>
                  <a:gd name="T77" fmla="*/ 83 h 151"/>
                  <a:gd name="T78" fmla="*/ 43 w 129"/>
                  <a:gd name="T79" fmla="*/ 96 h 151"/>
                  <a:gd name="T80" fmla="*/ 47 w 129"/>
                  <a:gd name="T81" fmla="*/ 106 h 151"/>
                  <a:gd name="T82" fmla="*/ 49 w 129"/>
                  <a:gd name="T83" fmla="*/ 112 h 151"/>
                  <a:gd name="T84" fmla="*/ 50 w 129"/>
                  <a:gd name="T85" fmla="*/ 117 h 151"/>
                  <a:gd name="T86" fmla="*/ 57 w 129"/>
                  <a:gd name="T87" fmla="*/ 120 h 151"/>
                  <a:gd name="T88" fmla="*/ 72 w 129"/>
                  <a:gd name="T89" fmla="*/ 122 h 151"/>
                  <a:gd name="T90" fmla="*/ 78 w 129"/>
                  <a:gd name="T91" fmla="*/ 119 h 151"/>
                  <a:gd name="T92" fmla="*/ 84 w 129"/>
                  <a:gd name="T93" fmla="*/ 111 h 151"/>
                  <a:gd name="T94" fmla="*/ 92 w 129"/>
                  <a:gd name="T95" fmla="*/ 109 h 151"/>
                  <a:gd name="T96" fmla="*/ 102 w 129"/>
                  <a:gd name="T97" fmla="*/ 109 h 151"/>
                  <a:gd name="T98" fmla="*/ 102 w 129"/>
                  <a:gd name="T99" fmla="*/ 112 h 151"/>
                  <a:gd name="T100" fmla="*/ 103 w 129"/>
                  <a:gd name="T101" fmla="*/ 117 h 151"/>
                  <a:gd name="T102" fmla="*/ 103 w 129"/>
                  <a:gd name="T103" fmla="*/ 123 h 151"/>
                  <a:gd name="T104" fmla="*/ 109 w 129"/>
                  <a:gd name="T105" fmla="*/ 130 h 151"/>
                  <a:gd name="T106" fmla="*/ 112 w 129"/>
                  <a:gd name="T107" fmla="*/ 135 h 151"/>
                  <a:gd name="T108" fmla="*/ 114 w 129"/>
                  <a:gd name="T109" fmla="*/ 140 h 151"/>
                  <a:gd name="T110" fmla="*/ 115 w 129"/>
                  <a:gd name="T111" fmla="*/ 150 h 151"/>
                  <a:gd name="T112" fmla="*/ 119 w 129"/>
                  <a:gd name="T113" fmla="*/ 148 h 151"/>
                  <a:gd name="T114" fmla="*/ 121 w 129"/>
                  <a:gd name="T115" fmla="*/ 139 h 151"/>
                  <a:gd name="T116" fmla="*/ 127 w 129"/>
                  <a:gd name="T117" fmla="*/ 114 h 151"/>
                  <a:gd name="T118" fmla="*/ 129 w 129"/>
                  <a:gd name="T119" fmla="*/ 95 h 151"/>
                  <a:gd name="T120" fmla="*/ 109 w 129"/>
                  <a:gd name="T121" fmla="*/ 49 h 151"/>
                  <a:gd name="T122" fmla="*/ 72 w 129"/>
                  <a:gd name="T123" fmla="*/ 16 h 151"/>
                  <a:gd name="T124" fmla="*/ 25 w 129"/>
                  <a:gd name="T125" fmla="*/ 0 h 15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9"/>
                  <a:gd name="T190" fmla="*/ 0 h 151"/>
                  <a:gd name="T191" fmla="*/ 129 w 129"/>
                  <a:gd name="T192" fmla="*/ 151 h 15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9" h="151">
                    <a:moveTo>
                      <a:pt x="14" y="0"/>
                    </a:moveTo>
                    <a:lnTo>
                      <a:pt x="14" y="0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4" y="17"/>
                    </a:lnTo>
                    <a:lnTo>
                      <a:pt x="7" y="18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1" y="19"/>
                    </a:lnTo>
                    <a:lnTo>
                      <a:pt x="10" y="18"/>
                    </a:lnTo>
                    <a:lnTo>
                      <a:pt x="9" y="16"/>
                    </a:lnTo>
                    <a:lnTo>
                      <a:pt x="9" y="14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2" y="4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2" y="10"/>
                    </a:lnTo>
                    <a:lnTo>
                      <a:pt x="24" y="13"/>
                    </a:lnTo>
                    <a:lnTo>
                      <a:pt x="25" y="15"/>
                    </a:lnTo>
                    <a:lnTo>
                      <a:pt x="26" y="16"/>
                    </a:lnTo>
                    <a:lnTo>
                      <a:pt x="27" y="17"/>
                    </a:lnTo>
                    <a:lnTo>
                      <a:pt x="27" y="18"/>
                    </a:lnTo>
                    <a:lnTo>
                      <a:pt x="26" y="19"/>
                    </a:lnTo>
                    <a:lnTo>
                      <a:pt x="25" y="20"/>
                    </a:lnTo>
                    <a:lnTo>
                      <a:pt x="24" y="21"/>
                    </a:lnTo>
                    <a:lnTo>
                      <a:pt x="22" y="25"/>
                    </a:lnTo>
                    <a:lnTo>
                      <a:pt x="24" y="27"/>
                    </a:lnTo>
                    <a:lnTo>
                      <a:pt x="22" y="29"/>
                    </a:lnTo>
                    <a:lnTo>
                      <a:pt x="22" y="30"/>
                    </a:lnTo>
                    <a:lnTo>
                      <a:pt x="22" y="31"/>
                    </a:lnTo>
                    <a:lnTo>
                      <a:pt x="24" y="33"/>
                    </a:lnTo>
                    <a:lnTo>
                      <a:pt x="25" y="35"/>
                    </a:lnTo>
                    <a:lnTo>
                      <a:pt x="24" y="37"/>
                    </a:lnTo>
                    <a:lnTo>
                      <a:pt x="24" y="40"/>
                    </a:lnTo>
                    <a:lnTo>
                      <a:pt x="25" y="41"/>
                    </a:lnTo>
                    <a:lnTo>
                      <a:pt x="27" y="40"/>
                    </a:lnTo>
                    <a:lnTo>
                      <a:pt x="28" y="45"/>
                    </a:lnTo>
                    <a:lnTo>
                      <a:pt x="29" y="45"/>
                    </a:lnTo>
                    <a:lnTo>
                      <a:pt x="31" y="45"/>
                    </a:lnTo>
                    <a:lnTo>
                      <a:pt x="32" y="46"/>
                    </a:lnTo>
                    <a:lnTo>
                      <a:pt x="32" y="47"/>
                    </a:lnTo>
                    <a:lnTo>
                      <a:pt x="31" y="49"/>
                    </a:lnTo>
                    <a:lnTo>
                      <a:pt x="30" y="51"/>
                    </a:lnTo>
                    <a:lnTo>
                      <a:pt x="29" y="54"/>
                    </a:lnTo>
                    <a:lnTo>
                      <a:pt x="30" y="56"/>
                    </a:lnTo>
                    <a:lnTo>
                      <a:pt x="31" y="58"/>
                    </a:lnTo>
                    <a:lnTo>
                      <a:pt x="32" y="60"/>
                    </a:lnTo>
                    <a:lnTo>
                      <a:pt x="36" y="59"/>
                    </a:lnTo>
                    <a:lnTo>
                      <a:pt x="36" y="58"/>
                    </a:lnTo>
                    <a:lnTo>
                      <a:pt x="38" y="60"/>
                    </a:lnTo>
                    <a:lnTo>
                      <a:pt x="40" y="59"/>
                    </a:lnTo>
                    <a:lnTo>
                      <a:pt x="41" y="58"/>
                    </a:lnTo>
                    <a:lnTo>
                      <a:pt x="43" y="56"/>
                    </a:lnTo>
                    <a:lnTo>
                      <a:pt x="45" y="54"/>
                    </a:lnTo>
                    <a:lnTo>
                      <a:pt x="45" y="52"/>
                    </a:lnTo>
                    <a:lnTo>
                      <a:pt x="43" y="50"/>
                    </a:lnTo>
                    <a:lnTo>
                      <a:pt x="42" y="49"/>
                    </a:lnTo>
                    <a:lnTo>
                      <a:pt x="42" y="48"/>
                    </a:lnTo>
                    <a:lnTo>
                      <a:pt x="42" y="46"/>
                    </a:lnTo>
                    <a:lnTo>
                      <a:pt x="45" y="45"/>
                    </a:lnTo>
                    <a:lnTo>
                      <a:pt x="46" y="44"/>
                    </a:lnTo>
                    <a:lnTo>
                      <a:pt x="46" y="42"/>
                    </a:lnTo>
                    <a:lnTo>
                      <a:pt x="47" y="40"/>
                    </a:lnTo>
                    <a:lnTo>
                      <a:pt x="48" y="39"/>
                    </a:lnTo>
                    <a:lnTo>
                      <a:pt x="49" y="39"/>
                    </a:lnTo>
                    <a:lnTo>
                      <a:pt x="52" y="40"/>
                    </a:lnTo>
                    <a:lnTo>
                      <a:pt x="51" y="38"/>
                    </a:lnTo>
                    <a:lnTo>
                      <a:pt x="50" y="37"/>
                    </a:lnTo>
                    <a:lnTo>
                      <a:pt x="49" y="35"/>
                    </a:lnTo>
                    <a:lnTo>
                      <a:pt x="50" y="33"/>
                    </a:lnTo>
                    <a:lnTo>
                      <a:pt x="52" y="33"/>
                    </a:lnTo>
                    <a:lnTo>
                      <a:pt x="56" y="33"/>
                    </a:lnTo>
                    <a:lnTo>
                      <a:pt x="57" y="31"/>
                    </a:lnTo>
                    <a:lnTo>
                      <a:pt x="57" y="30"/>
                    </a:lnTo>
                    <a:lnTo>
                      <a:pt x="59" y="27"/>
                    </a:lnTo>
                    <a:lnTo>
                      <a:pt x="61" y="26"/>
                    </a:lnTo>
                    <a:lnTo>
                      <a:pt x="63" y="26"/>
                    </a:lnTo>
                    <a:lnTo>
                      <a:pt x="67" y="27"/>
                    </a:lnTo>
                    <a:lnTo>
                      <a:pt x="69" y="26"/>
                    </a:lnTo>
                    <a:lnTo>
                      <a:pt x="71" y="26"/>
                    </a:lnTo>
                    <a:lnTo>
                      <a:pt x="74" y="27"/>
                    </a:lnTo>
                    <a:lnTo>
                      <a:pt x="77" y="30"/>
                    </a:lnTo>
                    <a:lnTo>
                      <a:pt x="78" y="33"/>
                    </a:lnTo>
                    <a:lnTo>
                      <a:pt x="78" y="34"/>
                    </a:lnTo>
                    <a:lnTo>
                      <a:pt x="77" y="35"/>
                    </a:lnTo>
                    <a:lnTo>
                      <a:pt x="74" y="36"/>
                    </a:lnTo>
                    <a:lnTo>
                      <a:pt x="72" y="37"/>
                    </a:lnTo>
                    <a:lnTo>
                      <a:pt x="70" y="38"/>
                    </a:lnTo>
                    <a:lnTo>
                      <a:pt x="68" y="40"/>
                    </a:lnTo>
                    <a:lnTo>
                      <a:pt x="69" y="41"/>
                    </a:lnTo>
                    <a:lnTo>
                      <a:pt x="68" y="44"/>
                    </a:lnTo>
                    <a:lnTo>
                      <a:pt x="66" y="45"/>
                    </a:lnTo>
                    <a:lnTo>
                      <a:pt x="63" y="46"/>
                    </a:lnTo>
                    <a:lnTo>
                      <a:pt x="59" y="47"/>
                    </a:lnTo>
                    <a:lnTo>
                      <a:pt x="57" y="48"/>
                    </a:lnTo>
                    <a:lnTo>
                      <a:pt x="56" y="50"/>
                    </a:lnTo>
                    <a:lnTo>
                      <a:pt x="53" y="54"/>
                    </a:lnTo>
                    <a:lnTo>
                      <a:pt x="52" y="56"/>
                    </a:lnTo>
                    <a:lnTo>
                      <a:pt x="51" y="58"/>
                    </a:lnTo>
                    <a:lnTo>
                      <a:pt x="49" y="61"/>
                    </a:lnTo>
                    <a:lnTo>
                      <a:pt x="43" y="68"/>
                    </a:lnTo>
                    <a:lnTo>
                      <a:pt x="42" y="70"/>
                    </a:lnTo>
                    <a:lnTo>
                      <a:pt x="42" y="73"/>
                    </a:lnTo>
                    <a:lnTo>
                      <a:pt x="42" y="78"/>
                    </a:lnTo>
                    <a:lnTo>
                      <a:pt x="42" y="83"/>
                    </a:lnTo>
                    <a:lnTo>
                      <a:pt x="41" y="86"/>
                    </a:lnTo>
                    <a:lnTo>
                      <a:pt x="42" y="89"/>
                    </a:lnTo>
                    <a:lnTo>
                      <a:pt x="43" y="96"/>
                    </a:lnTo>
                    <a:lnTo>
                      <a:pt x="42" y="102"/>
                    </a:lnTo>
                    <a:lnTo>
                      <a:pt x="47" y="106"/>
                    </a:lnTo>
                    <a:lnTo>
                      <a:pt x="47" y="109"/>
                    </a:lnTo>
                    <a:lnTo>
                      <a:pt x="48" y="110"/>
                    </a:lnTo>
                    <a:lnTo>
                      <a:pt x="49" y="112"/>
                    </a:lnTo>
                    <a:lnTo>
                      <a:pt x="50" y="114"/>
                    </a:lnTo>
                    <a:lnTo>
                      <a:pt x="50" y="116"/>
                    </a:lnTo>
                    <a:lnTo>
                      <a:pt x="50" y="117"/>
                    </a:lnTo>
                    <a:lnTo>
                      <a:pt x="51" y="118"/>
                    </a:lnTo>
                    <a:lnTo>
                      <a:pt x="55" y="119"/>
                    </a:lnTo>
                    <a:lnTo>
                      <a:pt x="57" y="120"/>
                    </a:lnTo>
                    <a:lnTo>
                      <a:pt x="62" y="121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3" y="121"/>
                    </a:lnTo>
                    <a:lnTo>
                      <a:pt x="74" y="120"/>
                    </a:lnTo>
                    <a:lnTo>
                      <a:pt x="77" y="119"/>
                    </a:lnTo>
                    <a:lnTo>
                      <a:pt x="78" y="119"/>
                    </a:lnTo>
                    <a:lnTo>
                      <a:pt x="79" y="118"/>
                    </a:lnTo>
                    <a:lnTo>
                      <a:pt x="81" y="113"/>
                    </a:lnTo>
                    <a:lnTo>
                      <a:pt x="84" y="111"/>
                    </a:lnTo>
                    <a:lnTo>
                      <a:pt x="87" y="111"/>
                    </a:lnTo>
                    <a:lnTo>
                      <a:pt x="89" y="112"/>
                    </a:lnTo>
                    <a:lnTo>
                      <a:pt x="90" y="111"/>
                    </a:lnTo>
                    <a:lnTo>
                      <a:pt x="92" y="109"/>
                    </a:lnTo>
                    <a:lnTo>
                      <a:pt x="96" y="107"/>
                    </a:lnTo>
                    <a:lnTo>
                      <a:pt x="97" y="107"/>
                    </a:lnTo>
                    <a:lnTo>
                      <a:pt x="98" y="107"/>
                    </a:lnTo>
                    <a:lnTo>
                      <a:pt x="102" y="109"/>
                    </a:lnTo>
                    <a:lnTo>
                      <a:pt x="101" y="110"/>
                    </a:lnTo>
                    <a:lnTo>
                      <a:pt x="101" y="111"/>
                    </a:lnTo>
                    <a:lnTo>
                      <a:pt x="102" y="112"/>
                    </a:lnTo>
                    <a:lnTo>
                      <a:pt x="103" y="113"/>
                    </a:lnTo>
                    <a:lnTo>
                      <a:pt x="103" y="114"/>
                    </a:lnTo>
                    <a:lnTo>
                      <a:pt x="103" y="117"/>
                    </a:lnTo>
                    <a:lnTo>
                      <a:pt x="101" y="121"/>
                    </a:lnTo>
                    <a:lnTo>
                      <a:pt x="102" y="123"/>
                    </a:lnTo>
                    <a:lnTo>
                      <a:pt x="103" y="123"/>
                    </a:lnTo>
                    <a:lnTo>
                      <a:pt x="106" y="126"/>
                    </a:lnTo>
                    <a:lnTo>
                      <a:pt x="108" y="129"/>
                    </a:lnTo>
                    <a:lnTo>
                      <a:pt x="109" y="130"/>
                    </a:lnTo>
                    <a:lnTo>
                      <a:pt x="111" y="131"/>
                    </a:lnTo>
                    <a:lnTo>
                      <a:pt x="111" y="133"/>
                    </a:lnTo>
                    <a:lnTo>
                      <a:pt x="112" y="135"/>
                    </a:lnTo>
                    <a:lnTo>
                      <a:pt x="112" y="138"/>
                    </a:lnTo>
                    <a:lnTo>
                      <a:pt x="114" y="140"/>
                    </a:lnTo>
                    <a:lnTo>
                      <a:pt x="115" y="143"/>
                    </a:lnTo>
                    <a:lnTo>
                      <a:pt x="115" y="148"/>
                    </a:lnTo>
                    <a:lnTo>
                      <a:pt x="115" y="150"/>
                    </a:lnTo>
                    <a:lnTo>
                      <a:pt x="117" y="151"/>
                    </a:lnTo>
                    <a:lnTo>
                      <a:pt x="118" y="149"/>
                    </a:lnTo>
                    <a:lnTo>
                      <a:pt x="119" y="148"/>
                    </a:lnTo>
                    <a:lnTo>
                      <a:pt x="119" y="145"/>
                    </a:lnTo>
                    <a:lnTo>
                      <a:pt x="121" y="142"/>
                    </a:lnTo>
                    <a:lnTo>
                      <a:pt x="121" y="139"/>
                    </a:lnTo>
                    <a:lnTo>
                      <a:pt x="122" y="132"/>
                    </a:lnTo>
                    <a:lnTo>
                      <a:pt x="123" y="127"/>
                    </a:lnTo>
                    <a:lnTo>
                      <a:pt x="125" y="120"/>
                    </a:lnTo>
                    <a:lnTo>
                      <a:pt x="127" y="114"/>
                    </a:lnTo>
                    <a:lnTo>
                      <a:pt x="127" y="107"/>
                    </a:lnTo>
                    <a:lnTo>
                      <a:pt x="128" y="100"/>
                    </a:lnTo>
                    <a:lnTo>
                      <a:pt x="129" y="95"/>
                    </a:lnTo>
                    <a:lnTo>
                      <a:pt x="125" y="85"/>
                    </a:lnTo>
                    <a:lnTo>
                      <a:pt x="123" y="75"/>
                    </a:lnTo>
                    <a:lnTo>
                      <a:pt x="119" y="66"/>
                    </a:lnTo>
                    <a:lnTo>
                      <a:pt x="114" y="57"/>
                    </a:lnTo>
                    <a:lnTo>
                      <a:pt x="109" y="49"/>
                    </a:lnTo>
                    <a:lnTo>
                      <a:pt x="102" y="41"/>
                    </a:lnTo>
                    <a:lnTo>
                      <a:pt x="96" y="34"/>
                    </a:lnTo>
                    <a:lnTo>
                      <a:pt x="89" y="27"/>
                    </a:lnTo>
                    <a:lnTo>
                      <a:pt x="81" y="21"/>
                    </a:lnTo>
                    <a:lnTo>
                      <a:pt x="72" y="16"/>
                    </a:lnTo>
                    <a:lnTo>
                      <a:pt x="63" y="11"/>
                    </a:lnTo>
                    <a:lnTo>
                      <a:pt x="55" y="7"/>
                    </a:lnTo>
                    <a:lnTo>
                      <a:pt x="45" y="4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63A9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5" name="Freeform 14"/>
              <p:cNvSpPr>
                <a:spLocks/>
              </p:cNvSpPr>
              <p:nvPr/>
            </p:nvSpPr>
            <p:spPr bwMode="auto">
              <a:xfrm>
                <a:off x="4949" y="1101"/>
                <a:ext cx="3" cy="5"/>
              </a:xfrm>
              <a:custGeom>
                <a:avLst/>
                <a:gdLst>
                  <a:gd name="T0" fmla="*/ 1 w 3"/>
                  <a:gd name="T1" fmla="*/ 5 h 5"/>
                  <a:gd name="T2" fmla="*/ 1 w 3"/>
                  <a:gd name="T3" fmla="*/ 3 h 5"/>
                  <a:gd name="T4" fmla="*/ 1 w 3"/>
                  <a:gd name="T5" fmla="*/ 3 h 5"/>
                  <a:gd name="T6" fmla="*/ 3 w 3"/>
                  <a:gd name="T7" fmla="*/ 1 h 5"/>
                  <a:gd name="T8" fmla="*/ 3 w 3"/>
                  <a:gd name="T9" fmla="*/ 1 h 5"/>
                  <a:gd name="T10" fmla="*/ 3 w 3"/>
                  <a:gd name="T11" fmla="*/ 0 h 5"/>
                  <a:gd name="T12" fmla="*/ 3 w 3"/>
                  <a:gd name="T13" fmla="*/ 0 h 5"/>
                  <a:gd name="T14" fmla="*/ 2 w 3"/>
                  <a:gd name="T15" fmla="*/ 0 h 5"/>
                  <a:gd name="T16" fmla="*/ 2 w 3"/>
                  <a:gd name="T17" fmla="*/ 0 h 5"/>
                  <a:gd name="T18" fmla="*/ 2 w 3"/>
                  <a:gd name="T19" fmla="*/ 0 h 5"/>
                  <a:gd name="T20" fmla="*/ 2 w 3"/>
                  <a:gd name="T21" fmla="*/ 0 h 5"/>
                  <a:gd name="T22" fmla="*/ 0 w 3"/>
                  <a:gd name="T23" fmla="*/ 1 h 5"/>
                  <a:gd name="T24" fmla="*/ 0 w 3"/>
                  <a:gd name="T25" fmla="*/ 1 h 5"/>
                  <a:gd name="T26" fmla="*/ 0 w 3"/>
                  <a:gd name="T27" fmla="*/ 2 h 5"/>
                  <a:gd name="T28" fmla="*/ 0 w 3"/>
                  <a:gd name="T29" fmla="*/ 2 h 5"/>
                  <a:gd name="T30" fmla="*/ 0 w 3"/>
                  <a:gd name="T31" fmla="*/ 3 h 5"/>
                  <a:gd name="T32" fmla="*/ 0 w 3"/>
                  <a:gd name="T33" fmla="*/ 3 h 5"/>
                  <a:gd name="T34" fmla="*/ 1 w 3"/>
                  <a:gd name="T35" fmla="*/ 5 h 5"/>
                  <a:gd name="T36" fmla="*/ 1 w 3"/>
                  <a:gd name="T37" fmla="*/ 5 h 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"/>
                  <a:gd name="T58" fmla="*/ 0 h 5"/>
                  <a:gd name="T59" fmla="*/ 3 w 3"/>
                  <a:gd name="T60" fmla="*/ 5 h 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" h="5">
                    <a:moveTo>
                      <a:pt x="1" y="5"/>
                    </a:moveTo>
                    <a:lnTo>
                      <a:pt x="1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6EBB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6" name="Freeform 15"/>
              <p:cNvSpPr>
                <a:spLocks/>
              </p:cNvSpPr>
              <p:nvPr/>
            </p:nvSpPr>
            <p:spPr bwMode="auto">
              <a:xfrm>
                <a:off x="4900" y="1107"/>
                <a:ext cx="144" cy="188"/>
              </a:xfrm>
              <a:custGeom>
                <a:avLst/>
                <a:gdLst>
                  <a:gd name="T0" fmla="*/ 139 w 144"/>
                  <a:gd name="T1" fmla="*/ 127 h 188"/>
                  <a:gd name="T2" fmla="*/ 136 w 144"/>
                  <a:gd name="T3" fmla="*/ 128 h 188"/>
                  <a:gd name="T4" fmla="*/ 133 w 144"/>
                  <a:gd name="T5" fmla="*/ 127 h 188"/>
                  <a:gd name="T6" fmla="*/ 131 w 144"/>
                  <a:gd name="T7" fmla="*/ 123 h 188"/>
                  <a:gd name="T8" fmla="*/ 121 w 144"/>
                  <a:gd name="T9" fmla="*/ 120 h 188"/>
                  <a:gd name="T10" fmla="*/ 100 w 144"/>
                  <a:gd name="T11" fmla="*/ 121 h 188"/>
                  <a:gd name="T12" fmla="*/ 94 w 144"/>
                  <a:gd name="T13" fmla="*/ 117 h 188"/>
                  <a:gd name="T14" fmla="*/ 78 w 144"/>
                  <a:gd name="T15" fmla="*/ 117 h 188"/>
                  <a:gd name="T16" fmla="*/ 71 w 144"/>
                  <a:gd name="T17" fmla="*/ 116 h 188"/>
                  <a:gd name="T18" fmla="*/ 62 w 144"/>
                  <a:gd name="T19" fmla="*/ 117 h 188"/>
                  <a:gd name="T20" fmla="*/ 55 w 144"/>
                  <a:gd name="T21" fmla="*/ 116 h 188"/>
                  <a:gd name="T22" fmla="*/ 47 w 144"/>
                  <a:gd name="T23" fmla="*/ 119 h 188"/>
                  <a:gd name="T24" fmla="*/ 37 w 144"/>
                  <a:gd name="T25" fmla="*/ 116 h 188"/>
                  <a:gd name="T26" fmla="*/ 27 w 144"/>
                  <a:gd name="T27" fmla="*/ 115 h 188"/>
                  <a:gd name="T28" fmla="*/ 21 w 144"/>
                  <a:gd name="T29" fmla="*/ 105 h 188"/>
                  <a:gd name="T30" fmla="*/ 17 w 144"/>
                  <a:gd name="T31" fmla="*/ 100 h 188"/>
                  <a:gd name="T32" fmla="*/ 10 w 144"/>
                  <a:gd name="T33" fmla="*/ 97 h 188"/>
                  <a:gd name="T34" fmla="*/ 9 w 144"/>
                  <a:gd name="T35" fmla="*/ 88 h 188"/>
                  <a:gd name="T36" fmla="*/ 9 w 144"/>
                  <a:gd name="T37" fmla="*/ 84 h 188"/>
                  <a:gd name="T38" fmla="*/ 11 w 144"/>
                  <a:gd name="T39" fmla="*/ 78 h 188"/>
                  <a:gd name="T40" fmla="*/ 17 w 144"/>
                  <a:gd name="T41" fmla="*/ 75 h 188"/>
                  <a:gd name="T42" fmla="*/ 26 w 144"/>
                  <a:gd name="T43" fmla="*/ 73 h 188"/>
                  <a:gd name="T44" fmla="*/ 28 w 144"/>
                  <a:gd name="T45" fmla="*/ 78 h 188"/>
                  <a:gd name="T46" fmla="*/ 29 w 144"/>
                  <a:gd name="T47" fmla="*/ 77 h 188"/>
                  <a:gd name="T48" fmla="*/ 28 w 144"/>
                  <a:gd name="T49" fmla="*/ 68 h 188"/>
                  <a:gd name="T50" fmla="*/ 31 w 144"/>
                  <a:gd name="T51" fmla="*/ 59 h 188"/>
                  <a:gd name="T52" fmla="*/ 36 w 144"/>
                  <a:gd name="T53" fmla="*/ 54 h 188"/>
                  <a:gd name="T54" fmla="*/ 39 w 144"/>
                  <a:gd name="T55" fmla="*/ 43 h 188"/>
                  <a:gd name="T56" fmla="*/ 46 w 144"/>
                  <a:gd name="T57" fmla="*/ 37 h 188"/>
                  <a:gd name="T58" fmla="*/ 52 w 144"/>
                  <a:gd name="T59" fmla="*/ 25 h 188"/>
                  <a:gd name="T60" fmla="*/ 58 w 144"/>
                  <a:gd name="T61" fmla="*/ 23 h 188"/>
                  <a:gd name="T62" fmla="*/ 55 w 144"/>
                  <a:gd name="T63" fmla="*/ 12 h 188"/>
                  <a:gd name="T64" fmla="*/ 49 w 144"/>
                  <a:gd name="T65" fmla="*/ 10 h 188"/>
                  <a:gd name="T66" fmla="*/ 42 w 144"/>
                  <a:gd name="T67" fmla="*/ 11 h 188"/>
                  <a:gd name="T68" fmla="*/ 41 w 144"/>
                  <a:gd name="T69" fmla="*/ 19 h 188"/>
                  <a:gd name="T70" fmla="*/ 31 w 144"/>
                  <a:gd name="T71" fmla="*/ 24 h 188"/>
                  <a:gd name="T72" fmla="*/ 29 w 144"/>
                  <a:gd name="T73" fmla="*/ 9 h 188"/>
                  <a:gd name="T74" fmla="*/ 31 w 144"/>
                  <a:gd name="T75" fmla="*/ 4 h 188"/>
                  <a:gd name="T76" fmla="*/ 27 w 144"/>
                  <a:gd name="T77" fmla="*/ 2 h 188"/>
                  <a:gd name="T78" fmla="*/ 10 w 144"/>
                  <a:gd name="T79" fmla="*/ 24 h 188"/>
                  <a:gd name="T80" fmla="*/ 0 w 144"/>
                  <a:gd name="T81" fmla="*/ 72 h 188"/>
                  <a:gd name="T82" fmla="*/ 7 w 144"/>
                  <a:gd name="T83" fmla="*/ 100 h 188"/>
                  <a:gd name="T84" fmla="*/ 17 w 144"/>
                  <a:gd name="T85" fmla="*/ 108 h 188"/>
                  <a:gd name="T86" fmla="*/ 27 w 144"/>
                  <a:gd name="T87" fmla="*/ 119 h 188"/>
                  <a:gd name="T88" fmla="*/ 33 w 144"/>
                  <a:gd name="T89" fmla="*/ 120 h 188"/>
                  <a:gd name="T90" fmla="*/ 48 w 144"/>
                  <a:gd name="T91" fmla="*/ 131 h 188"/>
                  <a:gd name="T92" fmla="*/ 53 w 144"/>
                  <a:gd name="T93" fmla="*/ 145 h 188"/>
                  <a:gd name="T94" fmla="*/ 61 w 144"/>
                  <a:gd name="T95" fmla="*/ 149 h 188"/>
                  <a:gd name="T96" fmla="*/ 64 w 144"/>
                  <a:gd name="T97" fmla="*/ 156 h 188"/>
                  <a:gd name="T98" fmla="*/ 76 w 144"/>
                  <a:gd name="T99" fmla="*/ 160 h 188"/>
                  <a:gd name="T100" fmla="*/ 87 w 144"/>
                  <a:gd name="T101" fmla="*/ 171 h 188"/>
                  <a:gd name="T102" fmla="*/ 96 w 144"/>
                  <a:gd name="T103" fmla="*/ 181 h 188"/>
                  <a:gd name="T104" fmla="*/ 104 w 144"/>
                  <a:gd name="T105" fmla="*/ 188 h 188"/>
                  <a:gd name="T106" fmla="*/ 121 w 144"/>
                  <a:gd name="T107" fmla="*/ 181 h 188"/>
                  <a:gd name="T108" fmla="*/ 130 w 144"/>
                  <a:gd name="T109" fmla="*/ 170 h 188"/>
                  <a:gd name="T110" fmla="*/ 136 w 144"/>
                  <a:gd name="T111" fmla="*/ 157 h 188"/>
                  <a:gd name="T112" fmla="*/ 141 w 144"/>
                  <a:gd name="T113" fmla="*/ 145 h 188"/>
                  <a:gd name="T114" fmla="*/ 142 w 144"/>
                  <a:gd name="T115" fmla="*/ 137 h 188"/>
                  <a:gd name="T116" fmla="*/ 143 w 144"/>
                  <a:gd name="T117" fmla="*/ 128 h 1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4"/>
                  <a:gd name="T178" fmla="*/ 0 h 188"/>
                  <a:gd name="T179" fmla="*/ 144 w 144"/>
                  <a:gd name="T180" fmla="*/ 188 h 1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4" h="188">
                    <a:moveTo>
                      <a:pt x="143" y="128"/>
                    </a:moveTo>
                    <a:lnTo>
                      <a:pt x="143" y="128"/>
                    </a:lnTo>
                    <a:lnTo>
                      <a:pt x="141" y="128"/>
                    </a:lnTo>
                    <a:lnTo>
                      <a:pt x="139" y="127"/>
                    </a:lnTo>
                    <a:lnTo>
                      <a:pt x="139" y="126"/>
                    </a:lnTo>
                    <a:lnTo>
                      <a:pt x="136" y="128"/>
                    </a:lnTo>
                    <a:lnTo>
                      <a:pt x="135" y="129"/>
                    </a:lnTo>
                    <a:lnTo>
                      <a:pt x="134" y="129"/>
                    </a:lnTo>
                    <a:lnTo>
                      <a:pt x="133" y="129"/>
                    </a:lnTo>
                    <a:lnTo>
                      <a:pt x="133" y="127"/>
                    </a:lnTo>
                    <a:lnTo>
                      <a:pt x="133" y="125"/>
                    </a:lnTo>
                    <a:lnTo>
                      <a:pt x="133" y="123"/>
                    </a:lnTo>
                    <a:lnTo>
                      <a:pt x="132" y="123"/>
                    </a:lnTo>
                    <a:lnTo>
                      <a:pt x="131" y="123"/>
                    </a:lnTo>
                    <a:lnTo>
                      <a:pt x="129" y="124"/>
                    </a:lnTo>
                    <a:lnTo>
                      <a:pt x="124" y="121"/>
                    </a:lnTo>
                    <a:lnTo>
                      <a:pt x="123" y="121"/>
                    </a:lnTo>
                    <a:lnTo>
                      <a:pt x="121" y="120"/>
                    </a:lnTo>
                    <a:lnTo>
                      <a:pt x="112" y="120"/>
                    </a:lnTo>
                    <a:lnTo>
                      <a:pt x="107" y="121"/>
                    </a:lnTo>
                    <a:lnTo>
                      <a:pt x="103" y="121"/>
                    </a:lnTo>
                    <a:lnTo>
                      <a:pt x="100" y="121"/>
                    </a:lnTo>
                    <a:lnTo>
                      <a:pt x="99" y="120"/>
                    </a:lnTo>
                    <a:lnTo>
                      <a:pt x="98" y="119"/>
                    </a:lnTo>
                    <a:lnTo>
                      <a:pt x="97" y="118"/>
                    </a:lnTo>
                    <a:lnTo>
                      <a:pt x="94" y="117"/>
                    </a:lnTo>
                    <a:lnTo>
                      <a:pt x="87" y="116"/>
                    </a:lnTo>
                    <a:lnTo>
                      <a:pt x="83" y="116"/>
                    </a:lnTo>
                    <a:lnTo>
                      <a:pt x="80" y="116"/>
                    </a:lnTo>
                    <a:lnTo>
                      <a:pt x="78" y="117"/>
                    </a:lnTo>
                    <a:lnTo>
                      <a:pt x="74" y="118"/>
                    </a:lnTo>
                    <a:lnTo>
                      <a:pt x="72" y="117"/>
                    </a:lnTo>
                    <a:lnTo>
                      <a:pt x="71" y="116"/>
                    </a:lnTo>
                    <a:lnTo>
                      <a:pt x="66" y="117"/>
                    </a:lnTo>
                    <a:lnTo>
                      <a:pt x="62" y="117"/>
                    </a:lnTo>
                    <a:lnTo>
                      <a:pt x="60" y="116"/>
                    </a:lnTo>
                    <a:lnTo>
                      <a:pt x="58" y="116"/>
                    </a:lnTo>
                    <a:lnTo>
                      <a:pt x="56" y="116"/>
                    </a:lnTo>
                    <a:lnTo>
                      <a:pt x="55" y="116"/>
                    </a:lnTo>
                    <a:lnTo>
                      <a:pt x="51" y="117"/>
                    </a:lnTo>
                    <a:lnTo>
                      <a:pt x="50" y="118"/>
                    </a:lnTo>
                    <a:lnTo>
                      <a:pt x="47" y="119"/>
                    </a:lnTo>
                    <a:lnTo>
                      <a:pt x="46" y="119"/>
                    </a:lnTo>
                    <a:lnTo>
                      <a:pt x="43" y="118"/>
                    </a:lnTo>
                    <a:lnTo>
                      <a:pt x="42" y="117"/>
                    </a:lnTo>
                    <a:lnTo>
                      <a:pt x="39" y="116"/>
                    </a:lnTo>
                    <a:lnTo>
                      <a:pt x="37" y="116"/>
                    </a:lnTo>
                    <a:lnTo>
                      <a:pt x="35" y="117"/>
                    </a:lnTo>
                    <a:lnTo>
                      <a:pt x="30" y="117"/>
                    </a:lnTo>
                    <a:lnTo>
                      <a:pt x="28" y="116"/>
                    </a:lnTo>
                    <a:lnTo>
                      <a:pt x="27" y="115"/>
                    </a:lnTo>
                    <a:lnTo>
                      <a:pt x="26" y="110"/>
                    </a:lnTo>
                    <a:lnTo>
                      <a:pt x="23" y="106"/>
                    </a:lnTo>
                    <a:lnTo>
                      <a:pt x="22" y="105"/>
                    </a:lnTo>
                    <a:lnTo>
                      <a:pt x="21" y="105"/>
                    </a:lnTo>
                    <a:lnTo>
                      <a:pt x="19" y="104"/>
                    </a:lnTo>
                    <a:lnTo>
                      <a:pt x="18" y="103"/>
                    </a:lnTo>
                    <a:lnTo>
                      <a:pt x="17" y="100"/>
                    </a:lnTo>
                    <a:lnTo>
                      <a:pt x="17" y="98"/>
                    </a:lnTo>
                    <a:lnTo>
                      <a:pt x="15" y="97"/>
                    </a:lnTo>
                    <a:lnTo>
                      <a:pt x="12" y="97"/>
                    </a:lnTo>
                    <a:lnTo>
                      <a:pt x="10" y="97"/>
                    </a:lnTo>
                    <a:lnTo>
                      <a:pt x="9" y="96"/>
                    </a:lnTo>
                    <a:lnTo>
                      <a:pt x="8" y="93"/>
                    </a:lnTo>
                    <a:lnTo>
                      <a:pt x="8" y="90"/>
                    </a:lnTo>
                    <a:lnTo>
                      <a:pt x="9" y="88"/>
                    </a:lnTo>
                    <a:lnTo>
                      <a:pt x="10" y="87"/>
                    </a:lnTo>
                    <a:lnTo>
                      <a:pt x="10" y="86"/>
                    </a:lnTo>
                    <a:lnTo>
                      <a:pt x="10" y="85"/>
                    </a:lnTo>
                    <a:lnTo>
                      <a:pt x="9" y="84"/>
                    </a:lnTo>
                    <a:lnTo>
                      <a:pt x="9" y="83"/>
                    </a:lnTo>
                    <a:lnTo>
                      <a:pt x="9" y="81"/>
                    </a:lnTo>
                    <a:lnTo>
                      <a:pt x="10" y="79"/>
                    </a:lnTo>
                    <a:lnTo>
                      <a:pt x="11" y="78"/>
                    </a:lnTo>
                    <a:lnTo>
                      <a:pt x="12" y="77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7" y="75"/>
                    </a:lnTo>
                    <a:lnTo>
                      <a:pt x="19" y="73"/>
                    </a:lnTo>
                    <a:lnTo>
                      <a:pt x="20" y="73"/>
                    </a:lnTo>
                    <a:lnTo>
                      <a:pt x="22" y="72"/>
                    </a:lnTo>
                    <a:lnTo>
                      <a:pt x="26" y="73"/>
                    </a:lnTo>
                    <a:lnTo>
                      <a:pt x="27" y="74"/>
                    </a:lnTo>
                    <a:lnTo>
                      <a:pt x="28" y="76"/>
                    </a:lnTo>
                    <a:lnTo>
                      <a:pt x="28" y="77"/>
                    </a:lnTo>
                    <a:lnTo>
                      <a:pt x="28" y="78"/>
                    </a:lnTo>
                    <a:lnTo>
                      <a:pt x="28" y="79"/>
                    </a:lnTo>
                    <a:lnTo>
                      <a:pt x="29" y="79"/>
                    </a:lnTo>
                    <a:lnTo>
                      <a:pt x="29" y="77"/>
                    </a:lnTo>
                    <a:lnTo>
                      <a:pt x="29" y="75"/>
                    </a:lnTo>
                    <a:lnTo>
                      <a:pt x="28" y="74"/>
                    </a:lnTo>
                    <a:lnTo>
                      <a:pt x="28" y="72"/>
                    </a:lnTo>
                    <a:lnTo>
                      <a:pt x="28" y="68"/>
                    </a:lnTo>
                    <a:lnTo>
                      <a:pt x="29" y="63"/>
                    </a:lnTo>
                    <a:lnTo>
                      <a:pt x="30" y="61"/>
                    </a:lnTo>
                    <a:lnTo>
                      <a:pt x="31" y="59"/>
                    </a:lnTo>
                    <a:lnTo>
                      <a:pt x="32" y="58"/>
                    </a:lnTo>
                    <a:lnTo>
                      <a:pt x="33" y="56"/>
                    </a:lnTo>
                    <a:lnTo>
                      <a:pt x="35" y="54"/>
                    </a:lnTo>
                    <a:lnTo>
                      <a:pt x="36" y="54"/>
                    </a:lnTo>
                    <a:lnTo>
                      <a:pt x="37" y="53"/>
                    </a:lnTo>
                    <a:lnTo>
                      <a:pt x="38" y="45"/>
                    </a:lnTo>
                    <a:lnTo>
                      <a:pt x="38" y="43"/>
                    </a:lnTo>
                    <a:lnTo>
                      <a:pt x="39" y="43"/>
                    </a:lnTo>
                    <a:lnTo>
                      <a:pt x="41" y="43"/>
                    </a:lnTo>
                    <a:lnTo>
                      <a:pt x="42" y="42"/>
                    </a:lnTo>
                    <a:lnTo>
                      <a:pt x="45" y="40"/>
                    </a:lnTo>
                    <a:lnTo>
                      <a:pt x="46" y="37"/>
                    </a:lnTo>
                    <a:lnTo>
                      <a:pt x="49" y="36"/>
                    </a:lnTo>
                    <a:lnTo>
                      <a:pt x="51" y="36"/>
                    </a:lnTo>
                    <a:lnTo>
                      <a:pt x="51" y="35"/>
                    </a:lnTo>
                    <a:lnTo>
                      <a:pt x="52" y="25"/>
                    </a:lnTo>
                    <a:lnTo>
                      <a:pt x="53" y="24"/>
                    </a:lnTo>
                    <a:lnTo>
                      <a:pt x="55" y="23"/>
                    </a:lnTo>
                    <a:lnTo>
                      <a:pt x="57" y="23"/>
                    </a:lnTo>
                    <a:lnTo>
                      <a:pt x="58" y="23"/>
                    </a:lnTo>
                    <a:lnTo>
                      <a:pt x="59" y="20"/>
                    </a:lnTo>
                    <a:lnTo>
                      <a:pt x="58" y="20"/>
                    </a:lnTo>
                    <a:lnTo>
                      <a:pt x="56" y="15"/>
                    </a:lnTo>
                    <a:lnTo>
                      <a:pt x="55" y="12"/>
                    </a:lnTo>
                    <a:lnTo>
                      <a:pt x="53" y="10"/>
                    </a:lnTo>
                    <a:lnTo>
                      <a:pt x="52" y="9"/>
                    </a:lnTo>
                    <a:lnTo>
                      <a:pt x="49" y="10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2" y="11"/>
                    </a:lnTo>
                    <a:lnTo>
                      <a:pt x="41" y="12"/>
                    </a:lnTo>
                    <a:lnTo>
                      <a:pt x="41" y="14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40" y="23"/>
                    </a:lnTo>
                    <a:lnTo>
                      <a:pt x="37" y="24"/>
                    </a:lnTo>
                    <a:lnTo>
                      <a:pt x="31" y="24"/>
                    </a:lnTo>
                    <a:lnTo>
                      <a:pt x="27" y="21"/>
                    </a:lnTo>
                    <a:lnTo>
                      <a:pt x="26" y="16"/>
                    </a:lnTo>
                    <a:lnTo>
                      <a:pt x="26" y="13"/>
                    </a:lnTo>
                    <a:lnTo>
                      <a:pt x="28" y="10"/>
                    </a:lnTo>
                    <a:lnTo>
                      <a:pt x="29" y="9"/>
                    </a:lnTo>
                    <a:lnTo>
                      <a:pt x="32" y="6"/>
                    </a:lnTo>
                    <a:lnTo>
                      <a:pt x="33" y="4"/>
                    </a:lnTo>
                    <a:lnTo>
                      <a:pt x="33" y="3"/>
                    </a:lnTo>
                    <a:lnTo>
                      <a:pt x="31" y="4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7" y="2"/>
                    </a:lnTo>
                    <a:lnTo>
                      <a:pt x="26" y="1"/>
                    </a:lnTo>
                    <a:lnTo>
                      <a:pt x="25" y="0"/>
                    </a:lnTo>
                    <a:lnTo>
                      <a:pt x="19" y="7"/>
                    </a:lnTo>
                    <a:lnTo>
                      <a:pt x="15" y="15"/>
                    </a:lnTo>
                    <a:lnTo>
                      <a:pt x="10" y="24"/>
                    </a:lnTo>
                    <a:lnTo>
                      <a:pt x="7" y="33"/>
                    </a:lnTo>
                    <a:lnTo>
                      <a:pt x="4" y="43"/>
                    </a:lnTo>
                    <a:lnTo>
                      <a:pt x="1" y="52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1" y="87"/>
                    </a:lnTo>
                    <a:lnTo>
                      <a:pt x="4" y="90"/>
                    </a:lnTo>
                    <a:lnTo>
                      <a:pt x="5" y="95"/>
                    </a:lnTo>
                    <a:lnTo>
                      <a:pt x="7" y="100"/>
                    </a:lnTo>
                    <a:lnTo>
                      <a:pt x="9" y="104"/>
                    </a:lnTo>
                    <a:lnTo>
                      <a:pt x="11" y="106"/>
                    </a:lnTo>
                    <a:lnTo>
                      <a:pt x="14" y="107"/>
                    </a:lnTo>
                    <a:lnTo>
                      <a:pt x="17" y="108"/>
                    </a:lnTo>
                    <a:lnTo>
                      <a:pt x="20" y="110"/>
                    </a:lnTo>
                    <a:lnTo>
                      <a:pt x="22" y="114"/>
                    </a:lnTo>
                    <a:lnTo>
                      <a:pt x="25" y="117"/>
                    </a:lnTo>
                    <a:lnTo>
                      <a:pt x="27" y="119"/>
                    </a:lnTo>
                    <a:lnTo>
                      <a:pt x="30" y="119"/>
                    </a:lnTo>
                    <a:lnTo>
                      <a:pt x="32" y="119"/>
                    </a:lnTo>
                    <a:lnTo>
                      <a:pt x="32" y="120"/>
                    </a:lnTo>
                    <a:lnTo>
                      <a:pt x="33" y="120"/>
                    </a:lnTo>
                    <a:lnTo>
                      <a:pt x="41" y="120"/>
                    </a:lnTo>
                    <a:lnTo>
                      <a:pt x="45" y="123"/>
                    </a:lnTo>
                    <a:lnTo>
                      <a:pt x="47" y="125"/>
                    </a:lnTo>
                    <a:lnTo>
                      <a:pt x="47" y="128"/>
                    </a:lnTo>
                    <a:lnTo>
                      <a:pt x="48" y="131"/>
                    </a:lnTo>
                    <a:lnTo>
                      <a:pt x="50" y="136"/>
                    </a:lnTo>
                    <a:lnTo>
                      <a:pt x="51" y="139"/>
                    </a:lnTo>
                    <a:lnTo>
                      <a:pt x="51" y="143"/>
                    </a:lnTo>
                    <a:lnTo>
                      <a:pt x="53" y="145"/>
                    </a:lnTo>
                    <a:lnTo>
                      <a:pt x="55" y="146"/>
                    </a:lnTo>
                    <a:lnTo>
                      <a:pt x="57" y="146"/>
                    </a:lnTo>
                    <a:lnTo>
                      <a:pt x="59" y="147"/>
                    </a:lnTo>
                    <a:lnTo>
                      <a:pt x="60" y="148"/>
                    </a:lnTo>
                    <a:lnTo>
                      <a:pt x="61" y="149"/>
                    </a:lnTo>
                    <a:lnTo>
                      <a:pt x="62" y="152"/>
                    </a:lnTo>
                    <a:lnTo>
                      <a:pt x="62" y="155"/>
                    </a:lnTo>
                    <a:lnTo>
                      <a:pt x="63" y="155"/>
                    </a:lnTo>
                    <a:lnTo>
                      <a:pt x="64" y="156"/>
                    </a:lnTo>
                    <a:lnTo>
                      <a:pt x="68" y="158"/>
                    </a:lnTo>
                    <a:lnTo>
                      <a:pt x="69" y="158"/>
                    </a:lnTo>
                    <a:lnTo>
                      <a:pt x="72" y="158"/>
                    </a:lnTo>
                    <a:lnTo>
                      <a:pt x="76" y="160"/>
                    </a:lnTo>
                    <a:lnTo>
                      <a:pt x="79" y="162"/>
                    </a:lnTo>
                    <a:lnTo>
                      <a:pt x="81" y="165"/>
                    </a:lnTo>
                    <a:lnTo>
                      <a:pt x="83" y="167"/>
                    </a:lnTo>
                    <a:lnTo>
                      <a:pt x="87" y="171"/>
                    </a:lnTo>
                    <a:lnTo>
                      <a:pt x="88" y="172"/>
                    </a:lnTo>
                    <a:lnTo>
                      <a:pt x="89" y="174"/>
                    </a:lnTo>
                    <a:lnTo>
                      <a:pt x="92" y="176"/>
                    </a:lnTo>
                    <a:lnTo>
                      <a:pt x="96" y="181"/>
                    </a:lnTo>
                    <a:lnTo>
                      <a:pt x="98" y="182"/>
                    </a:lnTo>
                    <a:lnTo>
                      <a:pt x="102" y="186"/>
                    </a:lnTo>
                    <a:lnTo>
                      <a:pt x="104" y="188"/>
                    </a:lnTo>
                    <a:lnTo>
                      <a:pt x="117" y="188"/>
                    </a:lnTo>
                    <a:lnTo>
                      <a:pt x="120" y="188"/>
                    </a:lnTo>
                    <a:lnTo>
                      <a:pt x="121" y="181"/>
                    </a:lnTo>
                    <a:lnTo>
                      <a:pt x="123" y="178"/>
                    </a:lnTo>
                    <a:lnTo>
                      <a:pt x="125" y="177"/>
                    </a:lnTo>
                    <a:lnTo>
                      <a:pt x="127" y="176"/>
                    </a:lnTo>
                    <a:lnTo>
                      <a:pt x="128" y="175"/>
                    </a:lnTo>
                    <a:lnTo>
                      <a:pt x="130" y="170"/>
                    </a:lnTo>
                    <a:lnTo>
                      <a:pt x="133" y="165"/>
                    </a:lnTo>
                    <a:lnTo>
                      <a:pt x="135" y="162"/>
                    </a:lnTo>
                    <a:lnTo>
                      <a:pt x="136" y="160"/>
                    </a:lnTo>
                    <a:lnTo>
                      <a:pt x="136" y="157"/>
                    </a:lnTo>
                    <a:lnTo>
                      <a:pt x="138" y="151"/>
                    </a:lnTo>
                    <a:lnTo>
                      <a:pt x="139" y="148"/>
                    </a:lnTo>
                    <a:lnTo>
                      <a:pt x="141" y="146"/>
                    </a:lnTo>
                    <a:lnTo>
                      <a:pt x="141" y="145"/>
                    </a:lnTo>
                    <a:lnTo>
                      <a:pt x="140" y="141"/>
                    </a:lnTo>
                    <a:lnTo>
                      <a:pt x="141" y="139"/>
                    </a:lnTo>
                    <a:lnTo>
                      <a:pt x="142" y="137"/>
                    </a:lnTo>
                    <a:lnTo>
                      <a:pt x="143" y="136"/>
                    </a:lnTo>
                    <a:lnTo>
                      <a:pt x="144" y="129"/>
                    </a:lnTo>
                    <a:lnTo>
                      <a:pt x="143" y="128"/>
                    </a:lnTo>
                    <a:close/>
                  </a:path>
                </a:pathLst>
              </a:custGeom>
              <a:solidFill>
                <a:srgbClr val="63A9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7" name="Freeform 16"/>
              <p:cNvSpPr>
                <a:spLocks noEditPoints="1"/>
              </p:cNvSpPr>
              <p:nvPr/>
            </p:nvSpPr>
            <p:spPr bwMode="auto">
              <a:xfrm>
                <a:off x="4891" y="1054"/>
                <a:ext cx="252" cy="250"/>
              </a:xfrm>
              <a:custGeom>
                <a:avLst/>
                <a:gdLst>
                  <a:gd name="T0" fmla="*/ 151 w 252"/>
                  <a:gd name="T1" fmla="*/ 194 h 250"/>
                  <a:gd name="T2" fmla="*/ 141 w 252"/>
                  <a:gd name="T3" fmla="*/ 173 h 250"/>
                  <a:gd name="T4" fmla="*/ 86 w 252"/>
                  <a:gd name="T5" fmla="*/ 168 h 250"/>
                  <a:gd name="T6" fmla="*/ 45 w 252"/>
                  <a:gd name="T7" fmla="*/ 168 h 250"/>
                  <a:gd name="T8" fmla="*/ 21 w 252"/>
                  <a:gd name="T9" fmla="*/ 139 h 250"/>
                  <a:gd name="T10" fmla="*/ 36 w 252"/>
                  <a:gd name="T11" fmla="*/ 135 h 250"/>
                  <a:gd name="T12" fmla="*/ 49 w 252"/>
                  <a:gd name="T13" fmla="*/ 98 h 250"/>
                  <a:gd name="T14" fmla="*/ 66 w 252"/>
                  <a:gd name="T15" fmla="*/ 65 h 250"/>
                  <a:gd name="T16" fmla="*/ 38 w 252"/>
                  <a:gd name="T17" fmla="*/ 65 h 250"/>
                  <a:gd name="T18" fmla="*/ 80 w 252"/>
                  <a:gd name="T19" fmla="*/ 17 h 250"/>
                  <a:gd name="T20" fmla="*/ 126 w 252"/>
                  <a:gd name="T21" fmla="*/ 28 h 250"/>
                  <a:gd name="T22" fmla="*/ 134 w 252"/>
                  <a:gd name="T23" fmla="*/ 23 h 250"/>
                  <a:gd name="T24" fmla="*/ 133 w 252"/>
                  <a:gd name="T25" fmla="*/ 43 h 250"/>
                  <a:gd name="T26" fmla="*/ 142 w 252"/>
                  <a:gd name="T27" fmla="*/ 55 h 250"/>
                  <a:gd name="T28" fmla="*/ 159 w 252"/>
                  <a:gd name="T29" fmla="*/ 62 h 250"/>
                  <a:gd name="T30" fmla="*/ 163 w 252"/>
                  <a:gd name="T31" fmla="*/ 43 h 250"/>
                  <a:gd name="T32" fmla="*/ 185 w 252"/>
                  <a:gd name="T33" fmla="*/ 43 h 250"/>
                  <a:gd name="T34" fmla="*/ 160 w 252"/>
                  <a:gd name="T35" fmla="*/ 67 h 250"/>
                  <a:gd name="T36" fmla="*/ 160 w 252"/>
                  <a:gd name="T37" fmla="*/ 121 h 250"/>
                  <a:gd name="T38" fmla="*/ 191 w 252"/>
                  <a:gd name="T39" fmla="*/ 129 h 250"/>
                  <a:gd name="T40" fmla="*/ 212 w 252"/>
                  <a:gd name="T41" fmla="*/ 127 h 250"/>
                  <a:gd name="T42" fmla="*/ 225 w 252"/>
                  <a:gd name="T43" fmla="*/ 158 h 250"/>
                  <a:gd name="T44" fmla="*/ 242 w 252"/>
                  <a:gd name="T45" fmla="*/ 137 h 250"/>
                  <a:gd name="T46" fmla="*/ 105 w 252"/>
                  <a:gd name="T47" fmla="*/ 234 h 250"/>
                  <a:gd name="T48" fmla="*/ 68 w 252"/>
                  <a:gd name="T49" fmla="*/ 200 h 250"/>
                  <a:gd name="T50" fmla="*/ 29 w 252"/>
                  <a:gd name="T51" fmla="*/ 163 h 250"/>
                  <a:gd name="T52" fmla="*/ 36 w 252"/>
                  <a:gd name="T53" fmla="*/ 55 h 250"/>
                  <a:gd name="T54" fmla="*/ 50 w 252"/>
                  <a:gd name="T55" fmla="*/ 70 h 250"/>
                  <a:gd name="T56" fmla="*/ 62 w 252"/>
                  <a:gd name="T57" fmla="*/ 77 h 250"/>
                  <a:gd name="T58" fmla="*/ 40 w 252"/>
                  <a:gd name="T59" fmla="*/ 112 h 250"/>
                  <a:gd name="T60" fmla="*/ 31 w 252"/>
                  <a:gd name="T61" fmla="*/ 125 h 250"/>
                  <a:gd name="T62" fmla="*/ 18 w 252"/>
                  <a:gd name="T63" fmla="*/ 149 h 250"/>
                  <a:gd name="T64" fmla="*/ 48 w 252"/>
                  <a:gd name="T65" fmla="*/ 169 h 250"/>
                  <a:gd name="T66" fmla="*/ 81 w 252"/>
                  <a:gd name="T67" fmla="*/ 170 h 250"/>
                  <a:gd name="T68" fmla="*/ 138 w 252"/>
                  <a:gd name="T69" fmla="*/ 177 h 250"/>
                  <a:gd name="T70" fmla="*/ 152 w 252"/>
                  <a:gd name="T71" fmla="*/ 181 h 250"/>
                  <a:gd name="T72" fmla="*/ 136 w 252"/>
                  <a:gd name="T73" fmla="*/ 229 h 250"/>
                  <a:gd name="T74" fmla="*/ 36 w 252"/>
                  <a:gd name="T75" fmla="*/ 174 h 250"/>
                  <a:gd name="T76" fmla="*/ 68 w 252"/>
                  <a:gd name="T77" fmla="*/ 203 h 250"/>
                  <a:gd name="T78" fmla="*/ 99 w 252"/>
                  <a:gd name="T79" fmla="*/ 231 h 250"/>
                  <a:gd name="T80" fmla="*/ 147 w 252"/>
                  <a:gd name="T81" fmla="*/ 10 h 250"/>
                  <a:gd name="T82" fmla="*/ 233 w 252"/>
                  <a:gd name="T83" fmla="*/ 150 h 250"/>
                  <a:gd name="T84" fmla="*/ 218 w 252"/>
                  <a:gd name="T85" fmla="*/ 134 h 250"/>
                  <a:gd name="T86" fmla="*/ 199 w 252"/>
                  <a:gd name="T87" fmla="*/ 119 h 250"/>
                  <a:gd name="T88" fmla="*/ 161 w 252"/>
                  <a:gd name="T89" fmla="*/ 120 h 250"/>
                  <a:gd name="T90" fmla="*/ 161 w 252"/>
                  <a:gd name="T91" fmla="*/ 69 h 250"/>
                  <a:gd name="T92" fmla="*/ 190 w 252"/>
                  <a:gd name="T93" fmla="*/ 41 h 250"/>
                  <a:gd name="T94" fmla="*/ 164 w 252"/>
                  <a:gd name="T95" fmla="*/ 48 h 250"/>
                  <a:gd name="T96" fmla="*/ 152 w 252"/>
                  <a:gd name="T97" fmla="*/ 67 h 250"/>
                  <a:gd name="T98" fmla="*/ 140 w 252"/>
                  <a:gd name="T99" fmla="*/ 53 h 250"/>
                  <a:gd name="T100" fmla="*/ 137 w 252"/>
                  <a:gd name="T101" fmla="*/ 28 h 250"/>
                  <a:gd name="T102" fmla="*/ 121 w 252"/>
                  <a:gd name="T103" fmla="*/ 24 h 250"/>
                  <a:gd name="T104" fmla="*/ 126 w 252"/>
                  <a:gd name="T105" fmla="*/ 0 h 250"/>
                  <a:gd name="T106" fmla="*/ 37 w 252"/>
                  <a:gd name="T107" fmla="*/ 213 h 250"/>
                  <a:gd name="T108" fmla="*/ 252 w 252"/>
                  <a:gd name="T109" fmla="*/ 125 h 250"/>
                  <a:gd name="T110" fmla="*/ 59 w 252"/>
                  <a:gd name="T111" fmla="*/ 50 h 250"/>
                  <a:gd name="T112" fmla="*/ 56 w 252"/>
                  <a:gd name="T113" fmla="*/ 53 h 250"/>
                  <a:gd name="T114" fmla="*/ 78 w 252"/>
                  <a:gd name="T115" fmla="*/ 49 h 250"/>
                  <a:gd name="T116" fmla="*/ 86 w 252"/>
                  <a:gd name="T117" fmla="*/ 37 h 250"/>
                  <a:gd name="T118" fmla="*/ 85 w 252"/>
                  <a:gd name="T119" fmla="*/ 43 h 250"/>
                  <a:gd name="T120" fmla="*/ 66 w 252"/>
                  <a:gd name="T121" fmla="*/ 45 h 250"/>
                  <a:gd name="T122" fmla="*/ 87 w 252"/>
                  <a:gd name="T123" fmla="*/ 48 h 250"/>
                  <a:gd name="T124" fmla="*/ 99 w 252"/>
                  <a:gd name="T125" fmla="*/ 36 h 2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52"/>
                  <a:gd name="T190" fmla="*/ 0 h 250"/>
                  <a:gd name="T191" fmla="*/ 252 w 252"/>
                  <a:gd name="T192" fmla="*/ 250 h 2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52" h="250">
                    <a:moveTo>
                      <a:pt x="131" y="241"/>
                    </a:moveTo>
                    <a:lnTo>
                      <a:pt x="131" y="241"/>
                    </a:lnTo>
                    <a:lnTo>
                      <a:pt x="132" y="235"/>
                    </a:lnTo>
                    <a:lnTo>
                      <a:pt x="133" y="232"/>
                    </a:lnTo>
                    <a:lnTo>
                      <a:pt x="134" y="232"/>
                    </a:lnTo>
                    <a:lnTo>
                      <a:pt x="137" y="231"/>
                    </a:lnTo>
                    <a:lnTo>
                      <a:pt x="138" y="229"/>
                    </a:lnTo>
                    <a:lnTo>
                      <a:pt x="141" y="224"/>
                    </a:lnTo>
                    <a:lnTo>
                      <a:pt x="143" y="220"/>
                    </a:lnTo>
                    <a:lnTo>
                      <a:pt x="145" y="217"/>
                    </a:lnTo>
                    <a:lnTo>
                      <a:pt x="148" y="214"/>
                    </a:lnTo>
                    <a:lnTo>
                      <a:pt x="148" y="210"/>
                    </a:lnTo>
                    <a:lnTo>
                      <a:pt x="149" y="205"/>
                    </a:lnTo>
                    <a:lnTo>
                      <a:pt x="150" y="202"/>
                    </a:lnTo>
                    <a:lnTo>
                      <a:pt x="152" y="200"/>
                    </a:lnTo>
                    <a:lnTo>
                      <a:pt x="152" y="198"/>
                    </a:lnTo>
                    <a:lnTo>
                      <a:pt x="152" y="196"/>
                    </a:lnTo>
                    <a:lnTo>
                      <a:pt x="151" y="194"/>
                    </a:lnTo>
                    <a:lnTo>
                      <a:pt x="153" y="192"/>
                    </a:lnTo>
                    <a:lnTo>
                      <a:pt x="154" y="189"/>
                    </a:lnTo>
                    <a:lnTo>
                      <a:pt x="154" y="181"/>
                    </a:lnTo>
                    <a:lnTo>
                      <a:pt x="154" y="180"/>
                    </a:lnTo>
                    <a:lnTo>
                      <a:pt x="153" y="179"/>
                    </a:lnTo>
                    <a:lnTo>
                      <a:pt x="151" y="179"/>
                    </a:lnTo>
                    <a:lnTo>
                      <a:pt x="150" y="179"/>
                    </a:lnTo>
                    <a:lnTo>
                      <a:pt x="148" y="178"/>
                    </a:lnTo>
                    <a:lnTo>
                      <a:pt x="148" y="177"/>
                    </a:lnTo>
                    <a:lnTo>
                      <a:pt x="144" y="179"/>
                    </a:lnTo>
                    <a:lnTo>
                      <a:pt x="144" y="178"/>
                    </a:lnTo>
                    <a:lnTo>
                      <a:pt x="144" y="176"/>
                    </a:lnTo>
                    <a:lnTo>
                      <a:pt x="144" y="174"/>
                    </a:lnTo>
                    <a:lnTo>
                      <a:pt x="143" y="173"/>
                    </a:lnTo>
                    <a:lnTo>
                      <a:pt x="141" y="173"/>
                    </a:lnTo>
                    <a:lnTo>
                      <a:pt x="139" y="174"/>
                    </a:lnTo>
                    <a:lnTo>
                      <a:pt x="138" y="174"/>
                    </a:lnTo>
                    <a:lnTo>
                      <a:pt x="134" y="173"/>
                    </a:lnTo>
                    <a:lnTo>
                      <a:pt x="133" y="172"/>
                    </a:lnTo>
                    <a:lnTo>
                      <a:pt x="130" y="171"/>
                    </a:lnTo>
                    <a:lnTo>
                      <a:pt x="121" y="171"/>
                    </a:lnTo>
                    <a:lnTo>
                      <a:pt x="116" y="172"/>
                    </a:lnTo>
                    <a:lnTo>
                      <a:pt x="112" y="172"/>
                    </a:lnTo>
                    <a:lnTo>
                      <a:pt x="110" y="172"/>
                    </a:lnTo>
                    <a:lnTo>
                      <a:pt x="108" y="171"/>
                    </a:lnTo>
                    <a:lnTo>
                      <a:pt x="107" y="169"/>
                    </a:lnTo>
                    <a:lnTo>
                      <a:pt x="106" y="168"/>
                    </a:lnTo>
                    <a:lnTo>
                      <a:pt x="103" y="168"/>
                    </a:lnTo>
                    <a:lnTo>
                      <a:pt x="97" y="167"/>
                    </a:lnTo>
                    <a:lnTo>
                      <a:pt x="91" y="167"/>
                    </a:lnTo>
                    <a:lnTo>
                      <a:pt x="88" y="167"/>
                    </a:lnTo>
                    <a:lnTo>
                      <a:pt x="86" y="168"/>
                    </a:lnTo>
                    <a:lnTo>
                      <a:pt x="83" y="169"/>
                    </a:lnTo>
                    <a:lnTo>
                      <a:pt x="80" y="167"/>
                    </a:lnTo>
                    <a:lnTo>
                      <a:pt x="73" y="168"/>
                    </a:lnTo>
                    <a:lnTo>
                      <a:pt x="71" y="168"/>
                    </a:lnTo>
                    <a:lnTo>
                      <a:pt x="70" y="168"/>
                    </a:lnTo>
                    <a:lnTo>
                      <a:pt x="68" y="167"/>
                    </a:lnTo>
                    <a:lnTo>
                      <a:pt x="64" y="167"/>
                    </a:lnTo>
                    <a:lnTo>
                      <a:pt x="59" y="168"/>
                    </a:lnTo>
                    <a:lnTo>
                      <a:pt x="57" y="169"/>
                    </a:lnTo>
                    <a:lnTo>
                      <a:pt x="56" y="170"/>
                    </a:lnTo>
                    <a:lnTo>
                      <a:pt x="55" y="169"/>
                    </a:lnTo>
                    <a:lnTo>
                      <a:pt x="52" y="168"/>
                    </a:lnTo>
                    <a:lnTo>
                      <a:pt x="48" y="167"/>
                    </a:lnTo>
                    <a:lnTo>
                      <a:pt x="45" y="168"/>
                    </a:lnTo>
                    <a:lnTo>
                      <a:pt x="44" y="168"/>
                    </a:lnTo>
                    <a:lnTo>
                      <a:pt x="39" y="168"/>
                    </a:lnTo>
                    <a:lnTo>
                      <a:pt x="38" y="167"/>
                    </a:lnTo>
                    <a:lnTo>
                      <a:pt x="38" y="166"/>
                    </a:lnTo>
                    <a:lnTo>
                      <a:pt x="37" y="162"/>
                    </a:lnTo>
                    <a:lnTo>
                      <a:pt x="35" y="158"/>
                    </a:lnTo>
                    <a:lnTo>
                      <a:pt x="32" y="156"/>
                    </a:lnTo>
                    <a:lnTo>
                      <a:pt x="30" y="156"/>
                    </a:lnTo>
                    <a:lnTo>
                      <a:pt x="29" y="155"/>
                    </a:lnTo>
                    <a:lnTo>
                      <a:pt x="28" y="153"/>
                    </a:lnTo>
                    <a:lnTo>
                      <a:pt x="28" y="150"/>
                    </a:lnTo>
                    <a:lnTo>
                      <a:pt x="26" y="149"/>
                    </a:lnTo>
                    <a:lnTo>
                      <a:pt x="25" y="148"/>
                    </a:lnTo>
                    <a:lnTo>
                      <a:pt x="21" y="148"/>
                    </a:lnTo>
                    <a:lnTo>
                      <a:pt x="20" y="148"/>
                    </a:lnTo>
                    <a:lnTo>
                      <a:pt x="19" y="145"/>
                    </a:lnTo>
                    <a:lnTo>
                      <a:pt x="20" y="142"/>
                    </a:lnTo>
                    <a:lnTo>
                      <a:pt x="21" y="140"/>
                    </a:lnTo>
                    <a:lnTo>
                      <a:pt x="21" y="139"/>
                    </a:lnTo>
                    <a:lnTo>
                      <a:pt x="21" y="138"/>
                    </a:lnTo>
                    <a:lnTo>
                      <a:pt x="21" y="137"/>
                    </a:lnTo>
                    <a:lnTo>
                      <a:pt x="20" y="136"/>
                    </a:lnTo>
                    <a:lnTo>
                      <a:pt x="20" y="135"/>
                    </a:lnTo>
                    <a:lnTo>
                      <a:pt x="23" y="132"/>
                    </a:lnTo>
                    <a:lnTo>
                      <a:pt x="23" y="130"/>
                    </a:lnTo>
                    <a:lnTo>
                      <a:pt x="25" y="130"/>
                    </a:lnTo>
                    <a:lnTo>
                      <a:pt x="27" y="129"/>
                    </a:lnTo>
                    <a:lnTo>
                      <a:pt x="29" y="128"/>
                    </a:lnTo>
                    <a:lnTo>
                      <a:pt x="30" y="127"/>
                    </a:lnTo>
                    <a:lnTo>
                      <a:pt x="34" y="128"/>
                    </a:lnTo>
                    <a:lnTo>
                      <a:pt x="35" y="129"/>
                    </a:lnTo>
                    <a:lnTo>
                      <a:pt x="35" y="131"/>
                    </a:lnTo>
                    <a:lnTo>
                      <a:pt x="35" y="132"/>
                    </a:lnTo>
                    <a:lnTo>
                      <a:pt x="36" y="135"/>
                    </a:lnTo>
                    <a:lnTo>
                      <a:pt x="38" y="136"/>
                    </a:lnTo>
                    <a:lnTo>
                      <a:pt x="39" y="136"/>
                    </a:lnTo>
                    <a:lnTo>
                      <a:pt x="40" y="136"/>
                    </a:lnTo>
                    <a:lnTo>
                      <a:pt x="40" y="134"/>
                    </a:lnTo>
                    <a:lnTo>
                      <a:pt x="40" y="130"/>
                    </a:lnTo>
                    <a:lnTo>
                      <a:pt x="40" y="128"/>
                    </a:lnTo>
                    <a:lnTo>
                      <a:pt x="39" y="126"/>
                    </a:lnTo>
                    <a:lnTo>
                      <a:pt x="39" y="121"/>
                    </a:lnTo>
                    <a:lnTo>
                      <a:pt x="40" y="116"/>
                    </a:lnTo>
                    <a:lnTo>
                      <a:pt x="40" y="115"/>
                    </a:lnTo>
                    <a:lnTo>
                      <a:pt x="41" y="115"/>
                    </a:lnTo>
                    <a:lnTo>
                      <a:pt x="44" y="112"/>
                    </a:lnTo>
                    <a:lnTo>
                      <a:pt x="45" y="109"/>
                    </a:lnTo>
                    <a:lnTo>
                      <a:pt x="47" y="108"/>
                    </a:lnTo>
                    <a:lnTo>
                      <a:pt x="48" y="107"/>
                    </a:lnTo>
                    <a:lnTo>
                      <a:pt x="49" y="98"/>
                    </a:lnTo>
                    <a:lnTo>
                      <a:pt x="50" y="98"/>
                    </a:lnTo>
                    <a:lnTo>
                      <a:pt x="51" y="98"/>
                    </a:lnTo>
                    <a:lnTo>
                      <a:pt x="54" y="96"/>
                    </a:lnTo>
                    <a:lnTo>
                      <a:pt x="57" y="93"/>
                    </a:lnTo>
                    <a:lnTo>
                      <a:pt x="59" y="91"/>
                    </a:lnTo>
                    <a:lnTo>
                      <a:pt x="61" y="90"/>
                    </a:lnTo>
                    <a:lnTo>
                      <a:pt x="62" y="88"/>
                    </a:lnTo>
                    <a:lnTo>
                      <a:pt x="64" y="79"/>
                    </a:lnTo>
                    <a:lnTo>
                      <a:pt x="64" y="78"/>
                    </a:lnTo>
                    <a:lnTo>
                      <a:pt x="66" y="78"/>
                    </a:lnTo>
                    <a:lnTo>
                      <a:pt x="68" y="77"/>
                    </a:lnTo>
                    <a:lnTo>
                      <a:pt x="69" y="76"/>
                    </a:lnTo>
                    <a:lnTo>
                      <a:pt x="70" y="74"/>
                    </a:lnTo>
                    <a:lnTo>
                      <a:pt x="69" y="70"/>
                    </a:lnTo>
                    <a:lnTo>
                      <a:pt x="66" y="67"/>
                    </a:lnTo>
                    <a:lnTo>
                      <a:pt x="66" y="65"/>
                    </a:lnTo>
                    <a:lnTo>
                      <a:pt x="64" y="62"/>
                    </a:lnTo>
                    <a:lnTo>
                      <a:pt x="61" y="59"/>
                    </a:lnTo>
                    <a:lnTo>
                      <a:pt x="58" y="60"/>
                    </a:lnTo>
                    <a:lnTo>
                      <a:pt x="56" y="62"/>
                    </a:lnTo>
                    <a:lnTo>
                      <a:pt x="55" y="62"/>
                    </a:lnTo>
                    <a:lnTo>
                      <a:pt x="54" y="62"/>
                    </a:lnTo>
                    <a:lnTo>
                      <a:pt x="50" y="62"/>
                    </a:lnTo>
                    <a:lnTo>
                      <a:pt x="48" y="64"/>
                    </a:lnTo>
                    <a:lnTo>
                      <a:pt x="48" y="66"/>
                    </a:lnTo>
                    <a:lnTo>
                      <a:pt x="48" y="72"/>
                    </a:lnTo>
                    <a:lnTo>
                      <a:pt x="48" y="74"/>
                    </a:lnTo>
                    <a:lnTo>
                      <a:pt x="46" y="75"/>
                    </a:lnTo>
                    <a:lnTo>
                      <a:pt x="41" y="75"/>
                    </a:lnTo>
                    <a:lnTo>
                      <a:pt x="38" y="73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8" y="65"/>
                    </a:lnTo>
                    <a:lnTo>
                      <a:pt x="39" y="64"/>
                    </a:lnTo>
                    <a:lnTo>
                      <a:pt x="44" y="60"/>
                    </a:lnTo>
                    <a:lnTo>
                      <a:pt x="45" y="59"/>
                    </a:lnTo>
                    <a:lnTo>
                      <a:pt x="45" y="57"/>
                    </a:lnTo>
                    <a:lnTo>
                      <a:pt x="45" y="56"/>
                    </a:lnTo>
                    <a:lnTo>
                      <a:pt x="44" y="55"/>
                    </a:lnTo>
                    <a:lnTo>
                      <a:pt x="39" y="55"/>
                    </a:lnTo>
                    <a:lnTo>
                      <a:pt x="38" y="55"/>
                    </a:lnTo>
                    <a:lnTo>
                      <a:pt x="38" y="54"/>
                    </a:lnTo>
                    <a:lnTo>
                      <a:pt x="37" y="53"/>
                    </a:lnTo>
                    <a:lnTo>
                      <a:pt x="36" y="52"/>
                    </a:lnTo>
                    <a:lnTo>
                      <a:pt x="42" y="43"/>
                    </a:lnTo>
                    <a:lnTo>
                      <a:pt x="51" y="35"/>
                    </a:lnTo>
                    <a:lnTo>
                      <a:pt x="60" y="28"/>
                    </a:lnTo>
                    <a:lnTo>
                      <a:pt x="70" y="23"/>
                    </a:lnTo>
                    <a:lnTo>
                      <a:pt x="80" y="17"/>
                    </a:lnTo>
                    <a:lnTo>
                      <a:pt x="91" y="14"/>
                    </a:lnTo>
                    <a:lnTo>
                      <a:pt x="102" y="11"/>
                    </a:lnTo>
                    <a:lnTo>
                      <a:pt x="114" y="8"/>
                    </a:lnTo>
                    <a:lnTo>
                      <a:pt x="112" y="12"/>
                    </a:lnTo>
                    <a:lnTo>
                      <a:pt x="111" y="13"/>
                    </a:lnTo>
                    <a:lnTo>
                      <a:pt x="111" y="15"/>
                    </a:lnTo>
                    <a:lnTo>
                      <a:pt x="111" y="16"/>
                    </a:lnTo>
                    <a:lnTo>
                      <a:pt x="111" y="17"/>
                    </a:lnTo>
                    <a:lnTo>
                      <a:pt x="111" y="21"/>
                    </a:lnTo>
                    <a:lnTo>
                      <a:pt x="111" y="22"/>
                    </a:lnTo>
                    <a:lnTo>
                      <a:pt x="112" y="23"/>
                    </a:lnTo>
                    <a:lnTo>
                      <a:pt x="112" y="25"/>
                    </a:lnTo>
                    <a:lnTo>
                      <a:pt x="114" y="27"/>
                    </a:lnTo>
                    <a:lnTo>
                      <a:pt x="118" y="28"/>
                    </a:lnTo>
                    <a:lnTo>
                      <a:pt x="121" y="29"/>
                    </a:lnTo>
                    <a:lnTo>
                      <a:pt x="124" y="29"/>
                    </a:lnTo>
                    <a:lnTo>
                      <a:pt x="126" y="28"/>
                    </a:lnTo>
                    <a:lnTo>
                      <a:pt x="126" y="27"/>
                    </a:lnTo>
                    <a:lnTo>
                      <a:pt x="126" y="26"/>
                    </a:lnTo>
                    <a:lnTo>
                      <a:pt x="124" y="25"/>
                    </a:lnTo>
                    <a:lnTo>
                      <a:pt x="123" y="23"/>
                    </a:lnTo>
                    <a:lnTo>
                      <a:pt x="123" y="22"/>
                    </a:lnTo>
                    <a:lnTo>
                      <a:pt x="123" y="18"/>
                    </a:lnTo>
                    <a:lnTo>
                      <a:pt x="124" y="16"/>
                    </a:lnTo>
                    <a:lnTo>
                      <a:pt x="126" y="15"/>
                    </a:lnTo>
                    <a:lnTo>
                      <a:pt x="127" y="15"/>
                    </a:lnTo>
                    <a:lnTo>
                      <a:pt x="128" y="17"/>
                    </a:lnTo>
                    <a:lnTo>
                      <a:pt x="129" y="18"/>
                    </a:lnTo>
                    <a:lnTo>
                      <a:pt x="131" y="19"/>
                    </a:lnTo>
                    <a:lnTo>
                      <a:pt x="132" y="19"/>
                    </a:lnTo>
                    <a:lnTo>
                      <a:pt x="133" y="21"/>
                    </a:lnTo>
                    <a:lnTo>
                      <a:pt x="134" y="23"/>
                    </a:lnTo>
                    <a:lnTo>
                      <a:pt x="134" y="24"/>
                    </a:lnTo>
                    <a:lnTo>
                      <a:pt x="137" y="25"/>
                    </a:lnTo>
                    <a:lnTo>
                      <a:pt x="136" y="26"/>
                    </a:lnTo>
                    <a:lnTo>
                      <a:pt x="133" y="27"/>
                    </a:lnTo>
                    <a:lnTo>
                      <a:pt x="133" y="29"/>
                    </a:lnTo>
                    <a:lnTo>
                      <a:pt x="132" y="33"/>
                    </a:lnTo>
                    <a:lnTo>
                      <a:pt x="133" y="34"/>
                    </a:lnTo>
                    <a:lnTo>
                      <a:pt x="133" y="35"/>
                    </a:lnTo>
                    <a:lnTo>
                      <a:pt x="133" y="36"/>
                    </a:lnTo>
                    <a:lnTo>
                      <a:pt x="132" y="38"/>
                    </a:lnTo>
                    <a:lnTo>
                      <a:pt x="132" y="41"/>
                    </a:lnTo>
                    <a:lnTo>
                      <a:pt x="133" y="43"/>
                    </a:lnTo>
                    <a:lnTo>
                      <a:pt x="134" y="43"/>
                    </a:lnTo>
                    <a:lnTo>
                      <a:pt x="133" y="45"/>
                    </a:lnTo>
                    <a:lnTo>
                      <a:pt x="133" y="48"/>
                    </a:lnTo>
                    <a:lnTo>
                      <a:pt x="133" y="49"/>
                    </a:lnTo>
                    <a:lnTo>
                      <a:pt x="133" y="50"/>
                    </a:lnTo>
                    <a:lnTo>
                      <a:pt x="136" y="52"/>
                    </a:lnTo>
                    <a:lnTo>
                      <a:pt x="137" y="52"/>
                    </a:lnTo>
                    <a:lnTo>
                      <a:pt x="138" y="52"/>
                    </a:lnTo>
                    <a:lnTo>
                      <a:pt x="138" y="54"/>
                    </a:lnTo>
                    <a:lnTo>
                      <a:pt x="139" y="55"/>
                    </a:lnTo>
                    <a:lnTo>
                      <a:pt x="140" y="56"/>
                    </a:lnTo>
                    <a:lnTo>
                      <a:pt x="141" y="56"/>
                    </a:lnTo>
                    <a:lnTo>
                      <a:pt x="141" y="55"/>
                    </a:lnTo>
                    <a:lnTo>
                      <a:pt x="142" y="55"/>
                    </a:lnTo>
                    <a:lnTo>
                      <a:pt x="141" y="58"/>
                    </a:lnTo>
                    <a:lnTo>
                      <a:pt x="139" y="59"/>
                    </a:lnTo>
                    <a:lnTo>
                      <a:pt x="139" y="62"/>
                    </a:lnTo>
                    <a:lnTo>
                      <a:pt x="139" y="63"/>
                    </a:lnTo>
                    <a:lnTo>
                      <a:pt x="140" y="65"/>
                    </a:lnTo>
                    <a:lnTo>
                      <a:pt x="141" y="67"/>
                    </a:lnTo>
                    <a:lnTo>
                      <a:pt x="142" y="68"/>
                    </a:lnTo>
                    <a:lnTo>
                      <a:pt x="143" y="70"/>
                    </a:lnTo>
                    <a:lnTo>
                      <a:pt x="148" y="69"/>
                    </a:lnTo>
                    <a:lnTo>
                      <a:pt x="149" y="70"/>
                    </a:lnTo>
                    <a:lnTo>
                      <a:pt x="153" y="69"/>
                    </a:lnTo>
                    <a:lnTo>
                      <a:pt x="155" y="68"/>
                    </a:lnTo>
                    <a:lnTo>
                      <a:pt x="158" y="65"/>
                    </a:lnTo>
                    <a:lnTo>
                      <a:pt x="159" y="62"/>
                    </a:lnTo>
                    <a:lnTo>
                      <a:pt x="158" y="59"/>
                    </a:lnTo>
                    <a:lnTo>
                      <a:pt x="158" y="57"/>
                    </a:lnTo>
                    <a:lnTo>
                      <a:pt x="157" y="56"/>
                    </a:lnTo>
                    <a:lnTo>
                      <a:pt x="158" y="55"/>
                    </a:lnTo>
                    <a:lnTo>
                      <a:pt x="159" y="53"/>
                    </a:lnTo>
                    <a:lnTo>
                      <a:pt x="160" y="50"/>
                    </a:lnTo>
                    <a:lnTo>
                      <a:pt x="161" y="49"/>
                    </a:lnTo>
                    <a:lnTo>
                      <a:pt x="164" y="52"/>
                    </a:lnTo>
                    <a:lnTo>
                      <a:pt x="164" y="50"/>
                    </a:lnTo>
                    <a:lnTo>
                      <a:pt x="165" y="50"/>
                    </a:lnTo>
                    <a:lnTo>
                      <a:pt x="167" y="48"/>
                    </a:lnTo>
                    <a:lnTo>
                      <a:pt x="168" y="48"/>
                    </a:lnTo>
                    <a:lnTo>
                      <a:pt x="167" y="48"/>
                    </a:lnTo>
                    <a:lnTo>
                      <a:pt x="164" y="45"/>
                    </a:lnTo>
                    <a:lnTo>
                      <a:pt x="163" y="43"/>
                    </a:lnTo>
                    <a:lnTo>
                      <a:pt x="165" y="43"/>
                    </a:lnTo>
                    <a:lnTo>
                      <a:pt x="168" y="43"/>
                    </a:lnTo>
                    <a:lnTo>
                      <a:pt x="169" y="43"/>
                    </a:lnTo>
                    <a:lnTo>
                      <a:pt x="170" y="42"/>
                    </a:lnTo>
                    <a:lnTo>
                      <a:pt x="171" y="38"/>
                    </a:lnTo>
                    <a:lnTo>
                      <a:pt x="172" y="37"/>
                    </a:lnTo>
                    <a:lnTo>
                      <a:pt x="173" y="36"/>
                    </a:lnTo>
                    <a:lnTo>
                      <a:pt x="175" y="36"/>
                    </a:lnTo>
                    <a:lnTo>
                      <a:pt x="179" y="37"/>
                    </a:lnTo>
                    <a:lnTo>
                      <a:pt x="181" y="36"/>
                    </a:lnTo>
                    <a:lnTo>
                      <a:pt x="183" y="36"/>
                    </a:lnTo>
                    <a:lnTo>
                      <a:pt x="184" y="36"/>
                    </a:lnTo>
                    <a:lnTo>
                      <a:pt x="185" y="37"/>
                    </a:lnTo>
                    <a:lnTo>
                      <a:pt x="186" y="39"/>
                    </a:lnTo>
                    <a:lnTo>
                      <a:pt x="188" y="41"/>
                    </a:lnTo>
                    <a:lnTo>
                      <a:pt x="188" y="42"/>
                    </a:lnTo>
                    <a:lnTo>
                      <a:pt x="185" y="43"/>
                    </a:lnTo>
                    <a:lnTo>
                      <a:pt x="183" y="43"/>
                    </a:lnTo>
                    <a:lnTo>
                      <a:pt x="181" y="44"/>
                    </a:lnTo>
                    <a:lnTo>
                      <a:pt x="179" y="47"/>
                    </a:lnTo>
                    <a:lnTo>
                      <a:pt x="178" y="49"/>
                    </a:lnTo>
                    <a:lnTo>
                      <a:pt x="179" y="49"/>
                    </a:lnTo>
                    <a:lnTo>
                      <a:pt x="178" y="50"/>
                    </a:lnTo>
                    <a:lnTo>
                      <a:pt x="177" y="50"/>
                    </a:lnTo>
                    <a:lnTo>
                      <a:pt x="175" y="52"/>
                    </a:lnTo>
                    <a:lnTo>
                      <a:pt x="170" y="53"/>
                    </a:lnTo>
                    <a:lnTo>
                      <a:pt x="168" y="55"/>
                    </a:lnTo>
                    <a:lnTo>
                      <a:pt x="165" y="56"/>
                    </a:lnTo>
                    <a:lnTo>
                      <a:pt x="163" y="60"/>
                    </a:lnTo>
                    <a:lnTo>
                      <a:pt x="162" y="63"/>
                    </a:lnTo>
                    <a:lnTo>
                      <a:pt x="162" y="65"/>
                    </a:lnTo>
                    <a:lnTo>
                      <a:pt x="160" y="67"/>
                    </a:lnTo>
                    <a:lnTo>
                      <a:pt x="153" y="74"/>
                    </a:lnTo>
                    <a:lnTo>
                      <a:pt x="152" y="76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2" y="86"/>
                    </a:lnTo>
                    <a:lnTo>
                      <a:pt x="152" y="90"/>
                    </a:lnTo>
                    <a:lnTo>
                      <a:pt x="151" y="94"/>
                    </a:lnTo>
                    <a:lnTo>
                      <a:pt x="152" y="97"/>
                    </a:lnTo>
                    <a:lnTo>
                      <a:pt x="153" y="104"/>
                    </a:lnTo>
                    <a:lnTo>
                      <a:pt x="152" y="110"/>
                    </a:lnTo>
                    <a:lnTo>
                      <a:pt x="152" y="111"/>
                    </a:lnTo>
                    <a:lnTo>
                      <a:pt x="157" y="115"/>
                    </a:lnTo>
                    <a:lnTo>
                      <a:pt x="157" y="118"/>
                    </a:lnTo>
                    <a:lnTo>
                      <a:pt x="159" y="120"/>
                    </a:lnTo>
                    <a:lnTo>
                      <a:pt x="160" y="121"/>
                    </a:lnTo>
                    <a:lnTo>
                      <a:pt x="160" y="122"/>
                    </a:lnTo>
                    <a:lnTo>
                      <a:pt x="160" y="124"/>
                    </a:lnTo>
                    <a:lnTo>
                      <a:pt x="160" y="125"/>
                    </a:lnTo>
                    <a:lnTo>
                      <a:pt x="160" y="126"/>
                    </a:lnTo>
                    <a:lnTo>
                      <a:pt x="161" y="128"/>
                    </a:lnTo>
                    <a:lnTo>
                      <a:pt x="167" y="129"/>
                    </a:lnTo>
                    <a:lnTo>
                      <a:pt x="169" y="130"/>
                    </a:lnTo>
                    <a:lnTo>
                      <a:pt x="173" y="131"/>
                    </a:lnTo>
                    <a:lnTo>
                      <a:pt x="181" y="134"/>
                    </a:lnTo>
                    <a:lnTo>
                      <a:pt x="182" y="134"/>
                    </a:lnTo>
                    <a:lnTo>
                      <a:pt x="183" y="134"/>
                    </a:lnTo>
                    <a:lnTo>
                      <a:pt x="186" y="132"/>
                    </a:lnTo>
                    <a:lnTo>
                      <a:pt x="186" y="131"/>
                    </a:lnTo>
                    <a:lnTo>
                      <a:pt x="188" y="130"/>
                    </a:lnTo>
                    <a:lnTo>
                      <a:pt x="189" y="129"/>
                    </a:lnTo>
                    <a:lnTo>
                      <a:pt x="191" y="129"/>
                    </a:lnTo>
                    <a:lnTo>
                      <a:pt x="193" y="126"/>
                    </a:lnTo>
                    <a:lnTo>
                      <a:pt x="195" y="124"/>
                    </a:lnTo>
                    <a:lnTo>
                      <a:pt x="198" y="121"/>
                    </a:lnTo>
                    <a:lnTo>
                      <a:pt x="200" y="121"/>
                    </a:lnTo>
                    <a:lnTo>
                      <a:pt x="201" y="122"/>
                    </a:lnTo>
                    <a:lnTo>
                      <a:pt x="203" y="121"/>
                    </a:lnTo>
                    <a:lnTo>
                      <a:pt x="205" y="119"/>
                    </a:lnTo>
                    <a:lnTo>
                      <a:pt x="208" y="117"/>
                    </a:lnTo>
                    <a:lnTo>
                      <a:pt x="209" y="117"/>
                    </a:lnTo>
                    <a:lnTo>
                      <a:pt x="211" y="118"/>
                    </a:lnTo>
                    <a:lnTo>
                      <a:pt x="211" y="119"/>
                    </a:lnTo>
                    <a:lnTo>
                      <a:pt x="211" y="121"/>
                    </a:lnTo>
                    <a:lnTo>
                      <a:pt x="213" y="122"/>
                    </a:lnTo>
                    <a:lnTo>
                      <a:pt x="213" y="124"/>
                    </a:lnTo>
                    <a:lnTo>
                      <a:pt x="212" y="127"/>
                    </a:lnTo>
                    <a:lnTo>
                      <a:pt x="211" y="129"/>
                    </a:lnTo>
                    <a:lnTo>
                      <a:pt x="212" y="131"/>
                    </a:lnTo>
                    <a:lnTo>
                      <a:pt x="213" y="132"/>
                    </a:lnTo>
                    <a:lnTo>
                      <a:pt x="215" y="134"/>
                    </a:lnTo>
                    <a:lnTo>
                      <a:pt x="216" y="135"/>
                    </a:lnTo>
                    <a:lnTo>
                      <a:pt x="218" y="137"/>
                    </a:lnTo>
                    <a:lnTo>
                      <a:pt x="219" y="139"/>
                    </a:lnTo>
                    <a:lnTo>
                      <a:pt x="220" y="140"/>
                    </a:lnTo>
                    <a:lnTo>
                      <a:pt x="221" y="140"/>
                    </a:lnTo>
                    <a:lnTo>
                      <a:pt x="222" y="143"/>
                    </a:lnTo>
                    <a:lnTo>
                      <a:pt x="222" y="146"/>
                    </a:lnTo>
                    <a:lnTo>
                      <a:pt x="223" y="147"/>
                    </a:lnTo>
                    <a:lnTo>
                      <a:pt x="224" y="149"/>
                    </a:lnTo>
                    <a:lnTo>
                      <a:pt x="225" y="157"/>
                    </a:lnTo>
                    <a:lnTo>
                      <a:pt x="225" y="158"/>
                    </a:lnTo>
                    <a:lnTo>
                      <a:pt x="226" y="160"/>
                    </a:lnTo>
                    <a:lnTo>
                      <a:pt x="229" y="161"/>
                    </a:lnTo>
                    <a:lnTo>
                      <a:pt x="230" y="161"/>
                    </a:lnTo>
                    <a:lnTo>
                      <a:pt x="232" y="158"/>
                    </a:lnTo>
                    <a:lnTo>
                      <a:pt x="233" y="156"/>
                    </a:lnTo>
                    <a:lnTo>
                      <a:pt x="233" y="153"/>
                    </a:lnTo>
                    <a:lnTo>
                      <a:pt x="234" y="152"/>
                    </a:lnTo>
                    <a:lnTo>
                      <a:pt x="235" y="150"/>
                    </a:lnTo>
                    <a:lnTo>
                      <a:pt x="235" y="147"/>
                    </a:lnTo>
                    <a:lnTo>
                      <a:pt x="236" y="140"/>
                    </a:lnTo>
                    <a:lnTo>
                      <a:pt x="240" y="129"/>
                    </a:lnTo>
                    <a:lnTo>
                      <a:pt x="241" y="126"/>
                    </a:lnTo>
                    <a:lnTo>
                      <a:pt x="241" y="122"/>
                    </a:lnTo>
                    <a:lnTo>
                      <a:pt x="241" y="115"/>
                    </a:lnTo>
                    <a:lnTo>
                      <a:pt x="242" y="109"/>
                    </a:lnTo>
                    <a:lnTo>
                      <a:pt x="243" y="125"/>
                    </a:lnTo>
                    <a:lnTo>
                      <a:pt x="242" y="137"/>
                    </a:lnTo>
                    <a:lnTo>
                      <a:pt x="241" y="148"/>
                    </a:lnTo>
                    <a:lnTo>
                      <a:pt x="237" y="159"/>
                    </a:lnTo>
                    <a:lnTo>
                      <a:pt x="234" y="169"/>
                    </a:lnTo>
                    <a:lnTo>
                      <a:pt x="229" y="179"/>
                    </a:lnTo>
                    <a:lnTo>
                      <a:pt x="223" y="189"/>
                    </a:lnTo>
                    <a:lnTo>
                      <a:pt x="218" y="198"/>
                    </a:lnTo>
                    <a:lnTo>
                      <a:pt x="210" y="205"/>
                    </a:lnTo>
                    <a:lnTo>
                      <a:pt x="202" y="213"/>
                    </a:lnTo>
                    <a:lnTo>
                      <a:pt x="193" y="220"/>
                    </a:lnTo>
                    <a:lnTo>
                      <a:pt x="184" y="225"/>
                    </a:lnTo>
                    <a:lnTo>
                      <a:pt x="174" y="231"/>
                    </a:lnTo>
                    <a:lnTo>
                      <a:pt x="164" y="235"/>
                    </a:lnTo>
                    <a:lnTo>
                      <a:pt x="153" y="238"/>
                    </a:lnTo>
                    <a:lnTo>
                      <a:pt x="142" y="240"/>
                    </a:lnTo>
                    <a:lnTo>
                      <a:pt x="131" y="241"/>
                    </a:lnTo>
                    <a:close/>
                    <a:moveTo>
                      <a:pt x="126" y="241"/>
                    </a:moveTo>
                    <a:lnTo>
                      <a:pt x="126" y="241"/>
                    </a:lnTo>
                    <a:lnTo>
                      <a:pt x="113" y="241"/>
                    </a:lnTo>
                    <a:lnTo>
                      <a:pt x="111" y="239"/>
                    </a:lnTo>
                    <a:lnTo>
                      <a:pt x="107" y="235"/>
                    </a:lnTo>
                    <a:lnTo>
                      <a:pt x="105" y="234"/>
                    </a:lnTo>
                    <a:lnTo>
                      <a:pt x="101" y="229"/>
                    </a:lnTo>
                    <a:lnTo>
                      <a:pt x="98" y="227"/>
                    </a:lnTo>
                    <a:lnTo>
                      <a:pt x="97" y="225"/>
                    </a:lnTo>
                    <a:lnTo>
                      <a:pt x="96" y="224"/>
                    </a:lnTo>
                    <a:lnTo>
                      <a:pt x="92" y="220"/>
                    </a:lnTo>
                    <a:lnTo>
                      <a:pt x="90" y="218"/>
                    </a:lnTo>
                    <a:lnTo>
                      <a:pt x="88" y="215"/>
                    </a:lnTo>
                    <a:lnTo>
                      <a:pt x="85" y="213"/>
                    </a:lnTo>
                    <a:lnTo>
                      <a:pt x="81" y="211"/>
                    </a:lnTo>
                    <a:lnTo>
                      <a:pt x="78" y="211"/>
                    </a:lnTo>
                    <a:lnTo>
                      <a:pt x="77" y="211"/>
                    </a:lnTo>
                    <a:lnTo>
                      <a:pt x="73" y="209"/>
                    </a:lnTo>
                    <a:lnTo>
                      <a:pt x="72" y="208"/>
                    </a:lnTo>
                    <a:lnTo>
                      <a:pt x="71" y="208"/>
                    </a:lnTo>
                    <a:lnTo>
                      <a:pt x="71" y="205"/>
                    </a:lnTo>
                    <a:lnTo>
                      <a:pt x="70" y="202"/>
                    </a:lnTo>
                    <a:lnTo>
                      <a:pt x="69" y="201"/>
                    </a:lnTo>
                    <a:lnTo>
                      <a:pt x="68" y="200"/>
                    </a:lnTo>
                    <a:lnTo>
                      <a:pt x="66" y="199"/>
                    </a:lnTo>
                    <a:lnTo>
                      <a:pt x="64" y="199"/>
                    </a:lnTo>
                    <a:lnTo>
                      <a:pt x="62" y="198"/>
                    </a:lnTo>
                    <a:lnTo>
                      <a:pt x="60" y="196"/>
                    </a:lnTo>
                    <a:lnTo>
                      <a:pt x="60" y="192"/>
                    </a:lnTo>
                    <a:lnTo>
                      <a:pt x="59" y="189"/>
                    </a:lnTo>
                    <a:lnTo>
                      <a:pt x="57" y="184"/>
                    </a:lnTo>
                    <a:lnTo>
                      <a:pt x="56" y="181"/>
                    </a:lnTo>
                    <a:lnTo>
                      <a:pt x="56" y="178"/>
                    </a:lnTo>
                    <a:lnTo>
                      <a:pt x="54" y="176"/>
                    </a:lnTo>
                    <a:lnTo>
                      <a:pt x="50" y="173"/>
                    </a:lnTo>
                    <a:lnTo>
                      <a:pt x="42" y="173"/>
                    </a:lnTo>
                    <a:lnTo>
                      <a:pt x="41" y="173"/>
                    </a:lnTo>
                    <a:lnTo>
                      <a:pt x="41" y="172"/>
                    </a:lnTo>
                    <a:lnTo>
                      <a:pt x="39" y="172"/>
                    </a:lnTo>
                    <a:lnTo>
                      <a:pt x="36" y="172"/>
                    </a:lnTo>
                    <a:lnTo>
                      <a:pt x="34" y="170"/>
                    </a:lnTo>
                    <a:lnTo>
                      <a:pt x="31" y="167"/>
                    </a:lnTo>
                    <a:lnTo>
                      <a:pt x="29" y="163"/>
                    </a:lnTo>
                    <a:lnTo>
                      <a:pt x="26" y="161"/>
                    </a:lnTo>
                    <a:lnTo>
                      <a:pt x="23" y="160"/>
                    </a:lnTo>
                    <a:lnTo>
                      <a:pt x="20" y="159"/>
                    </a:lnTo>
                    <a:lnTo>
                      <a:pt x="18" y="157"/>
                    </a:lnTo>
                    <a:lnTo>
                      <a:pt x="16" y="153"/>
                    </a:lnTo>
                    <a:lnTo>
                      <a:pt x="14" y="148"/>
                    </a:lnTo>
                    <a:lnTo>
                      <a:pt x="13" y="143"/>
                    </a:lnTo>
                    <a:lnTo>
                      <a:pt x="10" y="140"/>
                    </a:lnTo>
                    <a:lnTo>
                      <a:pt x="9" y="125"/>
                    </a:lnTo>
                    <a:lnTo>
                      <a:pt x="9" y="115"/>
                    </a:lnTo>
                    <a:lnTo>
                      <a:pt x="10" y="105"/>
                    </a:lnTo>
                    <a:lnTo>
                      <a:pt x="13" y="96"/>
                    </a:lnTo>
                    <a:lnTo>
                      <a:pt x="16" y="86"/>
                    </a:lnTo>
                    <a:lnTo>
                      <a:pt x="19" y="77"/>
                    </a:lnTo>
                    <a:lnTo>
                      <a:pt x="24" y="68"/>
                    </a:lnTo>
                    <a:lnTo>
                      <a:pt x="28" y="60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6" y="55"/>
                    </a:lnTo>
                    <a:lnTo>
                      <a:pt x="37" y="57"/>
                    </a:lnTo>
                    <a:lnTo>
                      <a:pt x="38" y="57"/>
                    </a:lnTo>
                    <a:lnTo>
                      <a:pt x="40" y="57"/>
                    </a:lnTo>
                    <a:lnTo>
                      <a:pt x="42" y="56"/>
                    </a:lnTo>
                    <a:lnTo>
                      <a:pt x="42" y="57"/>
                    </a:lnTo>
                    <a:lnTo>
                      <a:pt x="41" y="59"/>
                    </a:lnTo>
                    <a:lnTo>
                      <a:pt x="38" y="62"/>
                    </a:lnTo>
                    <a:lnTo>
                      <a:pt x="37" y="63"/>
                    </a:lnTo>
                    <a:lnTo>
                      <a:pt x="35" y="66"/>
                    </a:lnTo>
                    <a:lnTo>
                      <a:pt x="35" y="69"/>
                    </a:lnTo>
                    <a:lnTo>
                      <a:pt x="36" y="74"/>
                    </a:lnTo>
                    <a:lnTo>
                      <a:pt x="40" y="77"/>
                    </a:lnTo>
                    <a:lnTo>
                      <a:pt x="46" y="77"/>
                    </a:lnTo>
                    <a:lnTo>
                      <a:pt x="49" y="76"/>
                    </a:lnTo>
                    <a:lnTo>
                      <a:pt x="50" y="74"/>
                    </a:lnTo>
                    <a:lnTo>
                      <a:pt x="50" y="72"/>
                    </a:lnTo>
                    <a:lnTo>
                      <a:pt x="50" y="70"/>
                    </a:lnTo>
                    <a:lnTo>
                      <a:pt x="50" y="67"/>
                    </a:lnTo>
                    <a:lnTo>
                      <a:pt x="50" y="65"/>
                    </a:lnTo>
                    <a:lnTo>
                      <a:pt x="51" y="64"/>
                    </a:lnTo>
                    <a:lnTo>
                      <a:pt x="54" y="64"/>
                    </a:lnTo>
                    <a:lnTo>
                      <a:pt x="56" y="64"/>
                    </a:lnTo>
                    <a:lnTo>
                      <a:pt x="58" y="63"/>
                    </a:lnTo>
                    <a:lnTo>
                      <a:pt x="61" y="62"/>
                    </a:lnTo>
                    <a:lnTo>
                      <a:pt x="62" y="63"/>
                    </a:lnTo>
                    <a:lnTo>
                      <a:pt x="64" y="65"/>
                    </a:lnTo>
                    <a:lnTo>
                      <a:pt x="65" y="68"/>
                    </a:lnTo>
                    <a:lnTo>
                      <a:pt x="67" y="73"/>
                    </a:lnTo>
                    <a:lnTo>
                      <a:pt x="68" y="73"/>
                    </a:lnTo>
                    <a:lnTo>
                      <a:pt x="67" y="76"/>
                    </a:lnTo>
                    <a:lnTo>
                      <a:pt x="66" y="76"/>
                    </a:lnTo>
                    <a:lnTo>
                      <a:pt x="64" y="76"/>
                    </a:lnTo>
                    <a:lnTo>
                      <a:pt x="62" y="77"/>
                    </a:lnTo>
                    <a:lnTo>
                      <a:pt x="61" y="78"/>
                    </a:lnTo>
                    <a:lnTo>
                      <a:pt x="60" y="88"/>
                    </a:lnTo>
                    <a:lnTo>
                      <a:pt x="60" y="89"/>
                    </a:lnTo>
                    <a:lnTo>
                      <a:pt x="58" y="89"/>
                    </a:lnTo>
                    <a:lnTo>
                      <a:pt x="55" y="90"/>
                    </a:lnTo>
                    <a:lnTo>
                      <a:pt x="54" y="93"/>
                    </a:lnTo>
                    <a:lnTo>
                      <a:pt x="51" y="95"/>
                    </a:lnTo>
                    <a:lnTo>
                      <a:pt x="50" y="96"/>
                    </a:lnTo>
                    <a:lnTo>
                      <a:pt x="48" y="96"/>
                    </a:lnTo>
                    <a:lnTo>
                      <a:pt x="47" y="96"/>
                    </a:lnTo>
                    <a:lnTo>
                      <a:pt x="47" y="98"/>
                    </a:lnTo>
                    <a:lnTo>
                      <a:pt x="46" y="106"/>
                    </a:lnTo>
                    <a:lnTo>
                      <a:pt x="45" y="107"/>
                    </a:lnTo>
                    <a:lnTo>
                      <a:pt x="44" y="107"/>
                    </a:lnTo>
                    <a:lnTo>
                      <a:pt x="42" y="109"/>
                    </a:lnTo>
                    <a:lnTo>
                      <a:pt x="41" y="111"/>
                    </a:lnTo>
                    <a:lnTo>
                      <a:pt x="40" y="112"/>
                    </a:lnTo>
                    <a:lnTo>
                      <a:pt x="39" y="114"/>
                    </a:lnTo>
                    <a:lnTo>
                      <a:pt x="38" y="116"/>
                    </a:lnTo>
                    <a:lnTo>
                      <a:pt x="37" y="121"/>
                    </a:lnTo>
                    <a:lnTo>
                      <a:pt x="37" y="125"/>
                    </a:lnTo>
                    <a:lnTo>
                      <a:pt x="37" y="127"/>
                    </a:lnTo>
                    <a:lnTo>
                      <a:pt x="38" y="128"/>
                    </a:lnTo>
                    <a:lnTo>
                      <a:pt x="38" y="130"/>
                    </a:lnTo>
                    <a:lnTo>
                      <a:pt x="38" y="132"/>
                    </a:lnTo>
                    <a:lnTo>
                      <a:pt x="37" y="132"/>
                    </a:lnTo>
                    <a:lnTo>
                      <a:pt x="37" y="131"/>
                    </a:lnTo>
                    <a:lnTo>
                      <a:pt x="37" y="130"/>
                    </a:lnTo>
                    <a:lnTo>
                      <a:pt x="37" y="129"/>
                    </a:lnTo>
                    <a:lnTo>
                      <a:pt x="36" y="127"/>
                    </a:lnTo>
                    <a:lnTo>
                      <a:pt x="35" y="126"/>
                    </a:lnTo>
                    <a:lnTo>
                      <a:pt x="31" y="125"/>
                    </a:lnTo>
                    <a:lnTo>
                      <a:pt x="29" y="126"/>
                    </a:lnTo>
                    <a:lnTo>
                      <a:pt x="28" y="126"/>
                    </a:lnTo>
                    <a:lnTo>
                      <a:pt x="26" y="128"/>
                    </a:lnTo>
                    <a:lnTo>
                      <a:pt x="23" y="128"/>
                    </a:lnTo>
                    <a:lnTo>
                      <a:pt x="21" y="128"/>
                    </a:lnTo>
                    <a:lnTo>
                      <a:pt x="21" y="130"/>
                    </a:lnTo>
                    <a:lnTo>
                      <a:pt x="20" y="131"/>
                    </a:lnTo>
                    <a:lnTo>
                      <a:pt x="19" y="132"/>
                    </a:lnTo>
                    <a:lnTo>
                      <a:pt x="18" y="134"/>
                    </a:lnTo>
                    <a:lnTo>
                      <a:pt x="18" y="136"/>
                    </a:lnTo>
                    <a:lnTo>
                      <a:pt x="18" y="137"/>
                    </a:lnTo>
                    <a:lnTo>
                      <a:pt x="19" y="138"/>
                    </a:lnTo>
                    <a:lnTo>
                      <a:pt x="19" y="139"/>
                    </a:lnTo>
                    <a:lnTo>
                      <a:pt x="19" y="140"/>
                    </a:lnTo>
                    <a:lnTo>
                      <a:pt x="18" y="141"/>
                    </a:lnTo>
                    <a:lnTo>
                      <a:pt x="17" y="143"/>
                    </a:lnTo>
                    <a:lnTo>
                      <a:pt x="17" y="146"/>
                    </a:lnTo>
                    <a:lnTo>
                      <a:pt x="18" y="149"/>
                    </a:lnTo>
                    <a:lnTo>
                      <a:pt x="19" y="150"/>
                    </a:lnTo>
                    <a:lnTo>
                      <a:pt x="21" y="150"/>
                    </a:lnTo>
                    <a:lnTo>
                      <a:pt x="24" y="150"/>
                    </a:lnTo>
                    <a:lnTo>
                      <a:pt x="26" y="151"/>
                    </a:lnTo>
                    <a:lnTo>
                      <a:pt x="26" y="153"/>
                    </a:lnTo>
                    <a:lnTo>
                      <a:pt x="27" y="156"/>
                    </a:lnTo>
                    <a:lnTo>
                      <a:pt x="28" y="157"/>
                    </a:lnTo>
                    <a:lnTo>
                      <a:pt x="30" y="158"/>
                    </a:lnTo>
                    <a:lnTo>
                      <a:pt x="31" y="158"/>
                    </a:lnTo>
                    <a:lnTo>
                      <a:pt x="32" y="159"/>
                    </a:lnTo>
                    <a:lnTo>
                      <a:pt x="35" y="163"/>
                    </a:lnTo>
                    <a:lnTo>
                      <a:pt x="36" y="168"/>
                    </a:lnTo>
                    <a:lnTo>
                      <a:pt x="37" y="169"/>
                    </a:lnTo>
                    <a:lnTo>
                      <a:pt x="39" y="170"/>
                    </a:lnTo>
                    <a:lnTo>
                      <a:pt x="44" y="170"/>
                    </a:lnTo>
                    <a:lnTo>
                      <a:pt x="46" y="169"/>
                    </a:lnTo>
                    <a:lnTo>
                      <a:pt x="48" y="169"/>
                    </a:lnTo>
                    <a:lnTo>
                      <a:pt x="51" y="170"/>
                    </a:lnTo>
                    <a:lnTo>
                      <a:pt x="52" y="171"/>
                    </a:lnTo>
                    <a:lnTo>
                      <a:pt x="55" y="172"/>
                    </a:lnTo>
                    <a:lnTo>
                      <a:pt x="56" y="172"/>
                    </a:lnTo>
                    <a:lnTo>
                      <a:pt x="59" y="171"/>
                    </a:lnTo>
                    <a:lnTo>
                      <a:pt x="60" y="170"/>
                    </a:lnTo>
                    <a:lnTo>
                      <a:pt x="64" y="169"/>
                    </a:lnTo>
                    <a:lnTo>
                      <a:pt x="65" y="169"/>
                    </a:lnTo>
                    <a:lnTo>
                      <a:pt x="67" y="169"/>
                    </a:lnTo>
                    <a:lnTo>
                      <a:pt x="69" y="169"/>
                    </a:lnTo>
                    <a:lnTo>
                      <a:pt x="71" y="170"/>
                    </a:lnTo>
                    <a:lnTo>
                      <a:pt x="75" y="170"/>
                    </a:lnTo>
                    <a:lnTo>
                      <a:pt x="80" y="169"/>
                    </a:lnTo>
                    <a:lnTo>
                      <a:pt x="81" y="170"/>
                    </a:lnTo>
                    <a:lnTo>
                      <a:pt x="83" y="171"/>
                    </a:lnTo>
                    <a:lnTo>
                      <a:pt x="87" y="170"/>
                    </a:lnTo>
                    <a:lnTo>
                      <a:pt x="89" y="169"/>
                    </a:lnTo>
                    <a:lnTo>
                      <a:pt x="92" y="169"/>
                    </a:lnTo>
                    <a:lnTo>
                      <a:pt x="96" y="169"/>
                    </a:lnTo>
                    <a:lnTo>
                      <a:pt x="103" y="170"/>
                    </a:lnTo>
                    <a:lnTo>
                      <a:pt x="106" y="171"/>
                    </a:lnTo>
                    <a:lnTo>
                      <a:pt x="107" y="172"/>
                    </a:lnTo>
                    <a:lnTo>
                      <a:pt x="108" y="173"/>
                    </a:lnTo>
                    <a:lnTo>
                      <a:pt x="109" y="174"/>
                    </a:lnTo>
                    <a:lnTo>
                      <a:pt x="112" y="174"/>
                    </a:lnTo>
                    <a:lnTo>
                      <a:pt x="116" y="174"/>
                    </a:lnTo>
                    <a:lnTo>
                      <a:pt x="121" y="173"/>
                    </a:lnTo>
                    <a:lnTo>
                      <a:pt x="130" y="173"/>
                    </a:lnTo>
                    <a:lnTo>
                      <a:pt x="132" y="174"/>
                    </a:lnTo>
                    <a:lnTo>
                      <a:pt x="133" y="174"/>
                    </a:lnTo>
                    <a:lnTo>
                      <a:pt x="138" y="177"/>
                    </a:lnTo>
                    <a:lnTo>
                      <a:pt x="140" y="176"/>
                    </a:lnTo>
                    <a:lnTo>
                      <a:pt x="141" y="176"/>
                    </a:lnTo>
                    <a:lnTo>
                      <a:pt x="142" y="176"/>
                    </a:lnTo>
                    <a:lnTo>
                      <a:pt x="142" y="178"/>
                    </a:lnTo>
                    <a:lnTo>
                      <a:pt x="142" y="180"/>
                    </a:lnTo>
                    <a:lnTo>
                      <a:pt x="142" y="182"/>
                    </a:lnTo>
                    <a:lnTo>
                      <a:pt x="143" y="182"/>
                    </a:lnTo>
                    <a:lnTo>
                      <a:pt x="144" y="182"/>
                    </a:lnTo>
                    <a:lnTo>
                      <a:pt x="145" y="181"/>
                    </a:lnTo>
                    <a:lnTo>
                      <a:pt x="148" y="179"/>
                    </a:lnTo>
                    <a:lnTo>
                      <a:pt x="148" y="180"/>
                    </a:lnTo>
                    <a:lnTo>
                      <a:pt x="150" y="181"/>
                    </a:lnTo>
                    <a:lnTo>
                      <a:pt x="152" y="181"/>
                    </a:lnTo>
                    <a:lnTo>
                      <a:pt x="153" y="182"/>
                    </a:lnTo>
                    <a:lnTo>
                      <a:pt x="152" y="189"/>
                    </a:lnTo>
                    <a:lnTo>
                      <a:pt x="151" y="190"/>
                    </a:lnTo>
                    <a:lnTo>
                      <a:pt x="150" y="192"/>
                    </a:lnTo>
                    <a:lnTo>
                      <a:pt x="149" y="194"/>
                    </a:lnTo>
                    <a:lnTo>
                      <a:pt x="150" y="198"/>
                    </a:lnTo>
                    <a:lnTo>
                      <a:pt x="150" y="199"/>
                    </a:lnTo>
                    <a:lnTo>
                      <a:pt x="148" y="201"/>
                    </a:lnTo>
                    <a:lnTo>
                      <a:pt x="147" y="204"/>
                    </a:lnTo>
                    <a:lnTo>
                      <a:pt x="145" y="210"/>
                    </a:lnTo>
                    <a:lnTo>
                      <a:pt x="145" y="213"/>
                    </a:lnTo>
                    <a:lnTo>
                      <a:pt x="144" y="215"/>
                    </a:lnTo>
                    <a:lnTo>
                      <a:pt x="142" y="218"/>
                    </a:lnTo>
                    <a:lnTo>
                      <a:pt x="139" y="223"/>
                    </a:lnTo>
                    <a:lnTo>
                      <a:pt x="137" y="228"/>
                    </a:lnTo>
                    <a:lnTo>
                      <a:pt x="136" y="229"/>
                    </a:lnTo>
                    <a:lnTo>
                      <a:pt x="134" y="230"/>
                    </a:lnTo>
                    <a:lnTo>
                      <a:pt x="132" y="231"/>
                    </a:lnTo>
                    <a:lnTo>
                      <a:pt x="130" y="234"/>
                    </a:lnTo>
                    <a:lnTo>
                      <a:pt x="129" y="241"/>
                    </a:lnTo>
                    <a:lnTo>
                      <a:pt x="126" y="241"/>
                    </a:lnTo>
                    <a:close/>
                    <a:moveTo>
                      <a:pt x="13" y="152"/>
                    </a:moveTo>
                    <a:lnTo>
                      <a:pt x="13" y="152"/>
                    </a:lnTo>
                    <a:lnTo>
                      <a:pt x="14" y="156"/>
                    </a:lnTo>
                    <a:lnTo>
                      <a:pt x="17" y="159"/>
                    </a:lnTo>
                    <a:lnTo>
                      <a:pt x="19" y="161"/>
                    </a:lnTo>
                    <a:lnTo>
                      <a:pt x="23" y="162"/>
                    </a:lnTo>
                    <a:lnTo>
                      <a:pt x="25" y="162"/>
                    </a:lnTo>
                    <a:lnTo>
                      <a:pt x="28" y="165"/>
                    </a:lnTo>
                    <a:lnTo>
                      <a:pt x="30" y="168"/>
                    </a:lnTo>
                    <a:lnTo>
                      <a:pt x="32" y="172"/>
                    </a:lnTo>
                    <a:lnTo>
                      <a:pt x="34" y="173"/>
                    </a:lnTo>
                    <a:lnTo>
                      <a:pt x="36" y="174"/>
                    </a:lnTo>
                    <a:lnTo>
                      <a:pt x="38" y="173"/>
                    </a:lnTo>
                    <a:lnTo>
                      <a:pt x="39" y="174"/>
                    </a:lnTo>
                    <a:lnTo>
                      <a:pt x="41" y="176"/>
                    </a:lnTo>
                    <a:lnTo>
                      <a:pt x="44" y="176"/>
                    </a:lnTo>
                    <a:lnTo>
                      <a:pt x="50" y="176"/>
                    </a:lnTo>
                    <a:lnTo>
                      <a:pt x="52" y="177"/>
                    </a:lnTo>
                    <a:lnTo>
                      <a:pt x="54" y="178"/>
                    </a:lnTo>
                    <a:lnTo>
                      <a:pt x="54" y="181"/>
                    </a:lnTo>
                    <a:lnTo>
                      <a:pt x="55" y="184"/>
                    </a:lnTo>
                    <a:lnTo>
                      <a:pt x="58" y="190"/>
                    </a:lnTo>
                    <a:lnTo>
                      <a:pt x="58" y="192"/>
                    </a:lnTo>
                    <a:lnTo>
                      <a:pt x="58" y="196"/>
                    </a:lnTo>
                    <a:lnTo>
                      <a:pt x="59" y="198"/>
                    </a:lnTo>
                    <a:lnTo>
                      <a:pt x="60" y="199"/>
                    </a:lnTo>
                    <a:lnTo>
                      <a:pt x="62" y="201"/>
                    </a:lnTo>
                    <a:lnTo>
                      <a:pt x="65" y="201"/>
                    </a:lnTo>
                    <a:lnTo>
                      <a:pt x="67" y="202"/>
                    </a:lnTo>
                    <a:lnTo>
                      <a:pt x="68" y="203"/>
                    </a:lnTo>
                    <a:lnTo>
                      <a:pt x="69" y="207"/>
                    </a:lnTo>
                    <a:lnTo>
                      <a:pt x="69" y="208"/>
                    </a:lnTo>
                    <a:lnTo>
                      <a:pt x="70" y="209"/>
                    </a:lnTo>
                    <a:lnTo>
                      <a:pt x="72" y="210"/>
                    </a:lnTo>
                    <a:lnTo>
                      <a:pt x="76" y="212"/>
                    </a:lnTo>
                    <a:lnTo>
                      <a:pt x="77" y="213"/>
                    </a:lnTo>
                    <a:lnTo>
                      <a:pt x="79" y="213"/>
                    </a:lnTo>
                    <a:lnTo>
                      <a:pt x="80" y="213"/>
                    </a:lnTo>
                    <a:lnTo>
                      <a:pt x="83" y="214"/>
                    </a:lnTo>
                    <a:lnTo>
                      <a:pt x="86" y="218"/>
                    </a:lnTo>
                    <a:lnTo>
                      <a:pt x="89" y="220"/>
                    </a:lnTo>
                    <a:lnTo>
                      <a:pt x="91" y="221"/>
                    </a:lnTo>
                    <a:lnTo>
                      <a:pt x="93" y="225"/>
                    </a:lnTo>
                    <a:lnTo>
                      <a:pt x="96" y="228"/>
                    </a:lnTo>
                    <a:lnTo>
                      <a:pt x="97" y="229"/>
                    </a:lnTo>
                    <a:lnTo>
                      <a:pt x="99" y="231"/>
                    </a:lnTo>
                    <a:lnTo>
                      <a:pt x="102" y="234"/>
                    </a:lnTo>
                    <a:lnTo>
                      <a:pt x="103" y="236"/>
                    </a:lnTo>
                    <a:lnTo>
                      <a:pt x="106" y="238"/>
                    </a:lnTo>
                    <a:lnTo>
                      <a:pt x="110" y="240"/>
                    </a:lnTo>
                    <a:lnTo>
                      <a:pt x="101" y="239"/>
                    </a:lnTo>
                    <a:lnTo>
                      <a:pt x="92" y="236"/>
                    </a:lnTo>
                    <a:lnTo>
                      <a:pt x="85" y="233"/>
                    </a:lnTo>
                    <a:lnTo>
                      <a:pt x="76" y="230"/>
                    </a:lnTo>
                    <a:lnTo>
                      <a:pt x="61" y="222"/>
                    </a:lnTo>
                    <a:lnTo>
                      <a:pt x="47" y="211"/>
                    </a:lnTo>
                    <a:lnTo>
                      <a:pt x="36" y="199"/>
                    </a:lnTo>
                    <a:lnTo>
                      <a:pt x="26" y="184"/>
                    </a:lnTo>
                    <a:lnTo>
                      <a:pt x="18" y="169"/>
                    </a:lnTo>
                    <a:lnTo>
                      <a:pt x="15" y="160"/>
                    </a:lnTo>
                    <a:lnTo>
                      <a:pt x="13" y="152"/>
                    </a:lnTo>
                    <a:close/>
                    <a:moveTo>
                      <a:pt x="118" y="8"/>
                    </a:moveTo>
                    <a:lnTo>
                      <a:pt x="118" y="8"/>
                    </a:lnTo>
                    <a:lnTo>
                      <a:pt x="126" y="8"/>
                    </a:lnTo>
                    <a:lnTo>
                      <a:pt x="137" y="8"/>
                    </a:lnTo>
                    <a:lnTo>
                      <a:pt x="147" y="10"/>
                    </a:lnTo>
                    <a:lnTo>
                      <a:pt x="157" y="12"/>
                    </a:lnTo>
                    <a:lnTo>
                      <a:pt x="167" y="15"/>
                    </a:lnTo>
                    <a:lnTo>
                      <a:pt x="175" y="19"/>
                    </a:lnTo>
                    <a:lnTo>
                      <a:pt x="184" y="24"/>
                    </a:lnTo>
                    <a:lnTo>
                      <a:pt x="193" y="29"/>
                    </a:lnTo>
                    <a:lnTo>
                      <a:pt x="201" y="35"/>
                    </a:lnTo>
                    <a:lnTo>
                      <a:pt x="208" y="42"/>
                    </a:lnTo>
                    <a:lnTo>
                      <a:pt x="214" y="49"/>
                    </a:lnTo>
                    <a:lnTo>
                      <a:pt x="221" y="57"/>
                    </a:lnTo>
                    <a:lnTo>
                      <a:pt x="226" y="65"/>
                    </a:lnTo>
                    <a:lnTo>
                      <a:pt x="231" y="74"/>
                    </a:lnTo>
                    <a:lnTo>
                      <a:pt x="235" y="83"/>
                    </a:lnTo>
                    <a:lnTo>
                      <a:pt x="237" y="93"/>
                    </a:lnTo>
                    <a:lnTo>
                      <a:pt x="241" y="103"/>
                    </a:lnTo>
                    <a:lnTo>
                      <a:pt x="240" y="108"/>
                    </a:lnTo>
                    <a:lnTo>
                      <a:pt x="239" y="115"/>
                    </a:lnTo>
                    <a:lnTo>
                      <a:pt x="239" y="122"/>
                    </a:lnTo>
                    <a:lnTo>
                      <a:pt x="237" y="128"/>
                    </a:lnTo>
                    <a:lnTo>
                      <a:pt x="235" y="135"/>
                    </a:lnTo>
                    <a:lnTo>
                      <a:pt x="234" y="140"/>
                    </a:lnTo>
                    <a:lnTo>
                      <a:pt x="233" y="147"/>
                    </a:lnTo>
                    <a:lnTo>
                      <a:pt x="233" y="150"/>
                    </a:lnTo>
                    <a:lnTo>
                      <a:pt x="231" y="153"/>
                    </a:lnTo>
                    <a:lnTo>
                      <a:pt x="231" y="156"/>
                    </a:lnTo>
                    <a:lnTo>
                      <a:pt x="230" y="157"/>
                    </a:lnTo>
                    <a:lnTo>
                      <a:pt x="229" y="159"/>
                    </a:lnTo>
                    <a:lnTo>
                      <a:pt x="227" y="158"/>
                    </a:lnTo>
                    <a:lnTo>
                      <a:pt x="227" y="156"/>
                    </a:lnTo>
                    <a:lnTo>
                      <a:pt x="227" y="151"/>
                    </a:lnTo>
                    <a:lnTo>
                      <a:pt x="226" y="148"/>
                    </a:lnTo>
                    <a:lnTo>
                      <a:pt x="224" y="146"/>
                    </a:lnTo>
                    <a:lnTo>
                      <a:pt x="224" y="143"/>
                    </a:lnTo>
                    <a:lnTo>
                      <a:pt x="223" y="141"/>
                    </a:lnTo>
                    <a:lnTo>
                      <a:pt x="223" y="139"/>
                    </a:lnTo>
                    <a:lnTo>
                      <a:pt x="221" y="138"/>
                    </a:lnTo>
                    <a:lnTo>
                      <a:pt x="220" y="137"/>
                    </a:lnTo>
                    <a:lnTo>
                      <a:pt x="218" y="134"/>
                    </a:lnTo>
                    <a:lnTo>
                      <a:pt x="215" y="131"/>
                    </a:lnTo>
                    <a:lnTo>
                      <a:pt x="214" y="131"/>
                    </a:lnTo>
                    <a:lnTo>
                      <a:pt x="213" y="129"/>
                    </a:lnTo>
                    <a:lnTo>
                      <a:pt x="215" y="125"/>
                    </a:lnTo>
                    <a:lnTo>
                      <a:pt x="215" y="122"/>
                    </a:lnTo>
                    <a:lnTo>
                      <a:pt x="215" y="121"/>
                    </a:lnTo>
                    <a:lnTo>
                      <a:pt x="214" y="120"/>
                    </a:lnTo>
                    <a:lnTo>
                      <a:pt x="213" y="119"/>
                    </a:lnTo>
                    <a:lnTo>
                      <a:pt x="213" y="118"/>
                    </a:lnTo>
                    <a:lnTo>
                      <a:pt x="214" y="117"/>
                    </a:lnTo>
                    <a:lnTo>
                      <a:pt x="210" y="115"/>
                    </a:lnTo>
                    <a:lnTo>
                      <a:pt x="209" y="115"/>
                    </a:lnTo>
                    <a:lnTo>
                      <a:pt x="208" y="115"/>
                    </a:lnTo>
                    <a:lnTo>
                      <a:pt x="204" y="117"/>
                    </a:lnTo>
                    <a:lnTo>
                      <a:pt x="202" y="119"/>
                    </a:lnTo>
                    <a:lnTo>
                      <a:pt x="201" y="120"/>
                    </a:lnTo>
                    <a:lnTo>
                      <a:pt x="199" y="119"/>
                    </a:lnTo>
                    <a:lnTo>
                      <a:pt x="196" y="119"/>
                    </a:lnTo>
                    <a:lnTo>
                      <a:pt x="193" y="121"/>
                    </a:lnTo>
                    <a:lnTo>
                      <a:pt x="191" y="126"/>
                    </a:lnTo>
                    <a:lnTo>
                      <a:pt x="190" y="127"/>
                    </a:lnTo>
                    <a:lnTo>
                      <a:pt x="189" y="127"/>
                    </a:lnTo>
                    <a:lnTo>
                      <a:pt x="186" y="128"/>
                    </a:lnTo>
                    <a:lnTo>
                      <a:pt x="185" y="129"/>
                    </a:lnTo>
                    <a:lnTo>
                      <a:pt x="184" y="130"/>
                    </a:lnTo>
                    <a:lnTo>
                      <a:pt x="182" y="131"/>
                    </a:lnTo>
                    <a:lnTo>
                      <a:pt x="174" y="129"/>
                    </a:lnTo>
                    <a:lnTo>
                      <a:pt x="169" y="128"/>
                    </a:lnTo>
                    <a:lnTo>
                      <a:pt x="167" y="127"/>
                    </a:lnTo>
                    <a:lnTo>
                      <a:pt x="163" y="126"/>
                    </a:lnTo>
                    <a:lnTo>
                      <a:pt x="162" y="125"/>
                    </a:lnTo>
                    <a:lnTo>
                      <a:pt x="162" y="124"/>
                    </a:lnTo>
                    <a:lnTo>
                      <a:pt x="162" y="122"/>
                    </a:lnTo>
                    <a:lnTo>
                      <a:pt x="161" y="120"/>
                    </a:lnTo>
                    <a:lnTo>
                      <a:pt x="160" y="118"/>
                    </a:lnTo>
                    <a:lnTo>
                      <a:pt x="159" y="117"/>
                    </a:lnTo>
                    <a:lnTo>
                      <a:pt x="159" y="114"/>
                    </a:lnTo>
                    <a:lnTo>
                      <a:pt x="154" y="110"/>
                    </a:lnTo>
                    <a:lnTo>
                      <a:pt x="155" y="104"/>
                    </a:lnTo>
                    <a:lnTo>
                      <a:pt x="154" y="97"/>
                    </a:lnTo>
                    <a:lnTo>
                      <a:pt x="153" y="94"/>
                    </a:lnTo>
                    <a:lnTo>
                      <a:pt x="154" y="91"/>
                    </a:lnTo>
                    <a:lnTo>
                      <a:pt x="154" y="86"/>
                    </a:lnTo>
                    <a:lnTo>
                      <a:pt x="154" y="81"/>
                    </a:lnTo>
                    <a:lnTo>
                      <a:pt x="154" y="78"/>
                    </a:lnTo>
                    <a:lnTo>
                      <a:pt x="155" y="76"/>
                    </a:lnTo>
                    <a:lnTo>
                      <a:pt x="161" y="69"/>
                    </a:lnTo>
                    <a:lnTo>
                      <a:pt x="163" y="66"/>
                    </a:lnTo>
                    <a:lnTo>
                      <a:pt x="164" y="64"/>
                    </a:lnTo>
                    <a:lnTo>
                      <a:pt x="165" y="62"/>
                    </a:lnTo>
                    <a:lnTo>
                      <a:pt x="168" y="58"/>
                    </a:lnTo>
                    <a:lnTo>
                      <a:pt x="169" y="56"/>
                    </a:lnTo>
                    <a:lnTo>
                      <a:pt x="171" y="55"/>
                    </a:lnTo>
                    <a:lnTo>
                      <a:pt x="175" y="54"/>
                    </a:lnTo>
                    <a:lnTo>
                      <a:pt x="178" y="53"/>
                    </a:lnTo>
                    <a:lnTo>
                      <a:pt x="180" y="52"/>
                    </a:lnTo>
                    <a:lnTo>
                      <a:pt x="181" y="49"/>
                    </a:lnTo>
                    <a:lnTo>
                      <a:pt x="180" y="48"/>
                    </a:lnTo>
                    <a:lnTo>
                      <a:pt x="182" y="46"/>
                    </a:lnTo>
                    <a:lnTo>
                      <a:pt x="184" y="45"/>
                    </a:lnTo>
                    <a:lnTo>
                      <a:pt x="186" y="44"/>
                    </a:lnTo>
                    <a:lnTo>
                      <a:pt x="189" y="43"/>
                    </a:lnTo>
                    <a:lnTo>
                      <a:pt x="190" y="42"/>
                    </a:lnTo>
                    <a:lnTo>
                      <a:pt x="190" y="41"/>
                    </a:lnTo>
                    <a:lnTo>
                      <a:pt x="189" y="38"/>
                    </a:lnTo>
                    <a:lnTo>
                      <a:pt x="186" y="35"/>
                    </a:lnTo>
                    <a:lnTo>
                      <a:pt x="183" y="34"/>
                    </a:lnTo>
                    <a:lnTo>
                      <a:pt x="181" y="34"/>
                    </a:lnTo>
                    <a:lnTo>
                      <a:pt x="179" y="35"/>
                    </a:lnTo>
                    <a:lnTo>
                      <a:pt x="175" y="34"/>
                    </a:lnTo>
                    <a:lnTo>
                      <a:pt x="173" y="34"/>
                    </a:lnTo>
                    <a:lnTo>
                      <a:pt x="171" y="35"/>
                    </a:lnTo>
                    <a:lnTo>
                      <a:pt x="169" y="38"/>
                    </a:lnTo>
                    <a:lnTo>
                      <a:pt x="169" y="39"/>
                    </a:lnTo>
                    <a:lnTo>
                      <a:pt x="168" y="41"/>
                    </a:lnTo>
                    <a:lnTo>
                      <a:pt x="164" y="41"/>
                    </a:lnTo>
                    <a:lnTo>
                      <a:pt x="162" y="41"/>
                    </a:lnTo>
                    <a:lnTo>
                      <a:pt x="161" y="43"/>
                    </a:lnTo>
                    <a:lnTo>
                      <a:pt x="162" y="45"/>
                    </a:lnTo>
                    <a:lnTo>
                      <a:pt x="163" y="46"/>
                    </a:lnTo>
                    <a:lnTo>
                      <a:pt x="164" y="48"/>
                    </a:lnTo>
                    <a:lnTo>
                      <a:pt x="161" y="47"/>
                    </a:lnTo>
                    <a:lnTo>
                      <a:pt x="160" y="47"/>
                    </a:lnTo>
                    <a:lnTo>
                      <a:pt x="159" y="48"/>
                    </a:lnTo>
                    <a:lnTo>
                      <a:pt x="158" y="50"/>
                    </a:lnTo>
                    <a:lnTo>
                      <a:pt x="158" y="52"/>
                    </a:lnTo>
                    <a:lnTo>
                      <a:pt x="157" y="53"/>
                    </a:lnTo>
                    <a:lnTo>
                      <a:pt x="154" y="54"/>
                    </a:lnTo>
                    <a:lnTo>
                      <a:pt x="154" y="56"/>
                    </a:lnTo>
                    <a:lnTo>
                      <a:pt x="154" y="57"/>
                    </a:lnTo>
                    <a:lnTo>
                      <a:pt x="155" y="58"/>
                    </a:lnTo>
                    <a:lnTo>
                      <a:pt x="157" y="60"/>
                    </a:lnTo>
                    <a:lnTo>
                      <a:pt x="157" y="62"/>
                    </a:lnTo>
                    <a:lnTo>
                      <a:pt x="155" y="64"/>
                    </a:lnTo>
                    <a:lnTo>
                      <a:pt x="153" y="66"/>
                    </a:lnTo>
                    <a:lnTo>
                      <a:pt x="152" y="67"/>
                    </a:lnTo>
                    <a:lnTo>
                      <a:pt x="150" y="68"/>
                    </a:lnTo>
                    <a:lnTo>
                      <a:pt x="148" y="66"/>
                    </a:lnTo>
                    <a:lnTo>
                      <a:pt x="148" y="67"/>
                    </a:lnTo>
                    <a:lnTo>
                      <a:pt x="144" y="68"/>
                    </a:lnTo>
                    <a:lnTo>
                      <a:pt x="143" y="66"/>
                    </a:lnTo>
                    <a:lnTo>
                      <a:pt x="142" y="64"/>
                    </a:lnTo>
                    <a:lnTo>
                      <a:pt x="141" y="62"/>
                    </a:lnTo>
                    <a:lnTo>
                      <a:pt x="142" y="59"/>
                    </a:lnTo>
                    <a:lnTo>
                      <a:pt x="143" y="57"/>
                    </a:lnTo>
                    <a:lnTo>
                      <a:pt x="144" y="55"/>
                    </a:lnTo>
                    <a:lnTo>
                      <a:pt x="144" y="54"/>
                    </a:lnTo>
                    <a:lnTo>
                      <a:pt x="143" y="53"/>
                    </a:lnTo>
                    <a:lnTo>
                      <a:pt x="141" y="53"/>
                    </a:lnTo>
                    <a:lnTo>
                      <a:pt x="140" y="53"/>
                    </a:lnTo>
                    <a:lnTo>
                      <a:pt x="139" y="48"/>
                    </a:lnTo>
                    <a:lnTo>
                      <a:pt x="137" y="49"/>
                    </a:lnTo>
                    <a:lnTo>
                      <a:pt x="136" y="48"/>
                    </a:lnTo>
                    <a:lnTo>
                      <a:pt x="136" y="45"/>
                    </a:lnTo>
                    <a:lnTo>
                      <a:pt x="137" y="43"/>
                    </a:lnTo>
                    <a:lnTo>
                      <a:pt x="136" y="41"/>
                    </a:lnTo>
                    <a:lnTo>
                      <a:pt x="134" y="39"/>
                    </a:lnTo>
                    <a:lnTo>
                      <a:pt x="134" y="38"/>
                    </a:lnTo>
                    <a:lnTo>
                      <a:pt x="134" y="37"/>
                    </a:lnTo>
                    <a:lnTo>
                      <a:pt x="136" y="35"/>
                    </a:lnTo>
                    <a:lnTo>
                      <a:pt x="134" y="33"/>
                    </a:lnTo>
                    <a:lnTo>
                      <a:pt x="136" y="29"/>
                    </a:lnTo>
                    <a:lnTo>
                      <a:pt x="137" y="28"/>
                    </a:lnTo>
                    <a:lnTo>
                      <a:pt x="138" y="27"/>
                    </a:lnTo>
                    <a:lnTo>
                      <a:pt x="139" y="26"/>
                    </a:lnTo>
                    <a:lnTo>
                      <a:pt x="139" y="25"/>
                    </a:lnTo>
                    <a:lnTo>
                      <a:pt x="138" y="24"/>
                    </a:lnTo>
                    <a:lnTo>
                      <a:pt x="137" y="23"/>
                    </a:lnTo>
                    <a:lnTo>
                      <a:pt x="136" y="21"/>
                    </a:lnTo>
                    <a:lnTo>
                      <a:pt x="134" y="18"/>
                    </a:lnTo>
                    <a:lnTo>
                      <a:pt x="133" y="17"/>
                    </a:lnTo>
                    <a:lnTo>
                      <a:pt x="131" y="17"/>
                    </a:lnTo>
                    <a:lnTo>
                      <a:pt x="130" y="16"/>
                    </a:lnTo>
                    <a:lnTo>
                      <a:pt x="129" y="14"/>
                    </a:lnTo>
                    <a:lnTo>
                      <a:pt x="129" y="13"/>
                    </a:lnTo>
                    <a:lnTo>
                      <a:pt x="124" y="12"/>
                    </a:lnTo>
                    <a:lnTo>
                      <a:pt x="123" y="15"/>
                    </a:lnTo>
                    <a:lnTo>
                      <a:pt x="121" y="17"/>
                    </a:lnTo>
                    <a:lnTo>
                      <a:pt x="121" y="22"/>
                    </a:lnTo>
                    <a:lnTo>
                      <a:pt x="121" y="24"/>
                    </a:lnTo>
                    <a:lnTo>
                      <a:pt x="122" y="26"/>
                    </a:lnTo>
                    <a:lnTo>
                      <a:pt x="123" y="27"/>
                    </a:lnTo>
                    <a:lnTo>
                      <a:pt x="123" y="28"/>
                    </a:lnTo>
                    <a:lnTo>
                      <a:pt x="121" y="28"/>
                    </a:lnTo>
                    <a:lnTo>
                      <a:pt x="119" y="26"/>
                    </a:lnTo>
                    <a:lnTo>
                      <a:pt x="116" y="25"/>
                    </a:lnTo>
                    <a:lnTo>
                      <a:pt x="114" y="24"/>
                    </a:lnTo>
                    <a:lnTo>
                      <a:pt x="114" y="22"/>
                    </a:lnTo>
                    <a:lnTo>
                      <a:pt x="113" y="21"/>
                    </a:lnTo>
                    <a:lnTo>
                      <a:pt x="113" y="17"/>
                    </a:lnTo>
                    <a:lnTo>
                      <a:pt x="112" y="18"/>
                    </a:lnTo>
                    <a:lnTo>
                      <a:pt x="113" y="15"/>
                    </a:lnTo>
                    <a:lnTo>
                      <a:pt x="113" y="13"/>
                    </a:lnTo>
                    <a:lnTo>
                      <a:pt x="116" y="11"/>
                    </a:lnTo>
                    <a:lnTo>
                      <a:pt x="118" y="8"/>
                    </a:lnTo>
                    <a:close/>
                    <a:moveTo>
                      <a:pt x="126" y="0"/>
                    </a:moveTo>
                    <a:lnTo>
                      <a:pt x="126" y="0"/>
                    </a:lnTo>
                    <a:lnTo>
                      <a:pt x="113" y="0"/>
                    </a:lnTo>
                    <a:lnTo>
                      <a:pt x="100" y="2"/>
                    </a:lnTo>
                    <a:lnTo>
                      <a:pt x="89" y="5"/>
                    </a:lnTo>
                    <a:lnTo>
                      <a:pt x="77" y="10"/>
                    </a:lnTo>
                    <a:lnTo>
                      <a:pt x="66" y="14"/>
                    </a:lnTo>
                    <a:lnTo>
                      <a:pt x="56" y="21"/>
                    </a:lnTo>
                    <a:lnTo>
                      <a:pt x="46" y="28"/>
                    </a:lnTo>
                    <a:lnTo>
                      <a:pt x="37" y="36"/>
                    </a:lnTo>
                    <a:lnTo>
                      <a:pt x="29" y="45"/>
                    </a:lnTo>
                    <a:lnTo>
                      <a:pt x="21" y="55"/>
                    </a:lnTo>
                    <a:lnTo>
                      <a:pt x="16" y="65"/>
                    </a:lnTo>
                    <a:lnTo>
                      <a:pt x="10" y="76"/>
                    </a:lnTo>
                    <a:lnTo>
                      <a:pt x="6" y="87"/>
                    </a:lnTo>
                    <a:lnTo>
                      <a:pt x="3" y="99"/>
                    </a:lnTo>
                    <a:lnTo>
                      <a:pt x="1" y="111"/>
                    </a:lnTo>
                    <a:lnTo>
                      <a:pt x="0" y="125"/>
                    </a:lnTo>
                    <a:lnTo>
                      <a:pt x="1" y="138"/>
                    </a:lnTo>
                    <a:lnTo>
                      <a:pt x="3" y="150"/>
                    </a:lnTo>
                    <a:lnTo>
                      <a:pt x="6" y="162"/>
                    </a:lnTo>
                    <a:lnTo>
                      <a:pt x="10" y="173"/>
                    </a:lnTo>
                    <a:lnTo>
                      <a:pt x="16" y="184"/>
                    </a:lnTo>
                    <a:lnTo>
                      <a:pt x="21" y="194"/>
                    </a:lnTo>
                    <a:lnTo>
                      <a:pt x="29" y="204"/>
                    </a:lnTo>
                    <a:lnTo>
                      <a:pt x="37" y="213"/>
                    </a:lnTo>
                    <a:lnTo>
                      <a:pt x="46" y="221"/>
                    </a:lnTo>
                    <a:lnTo>
                      <a:pt x="56" y="229"/>
                    </a:lnTo>
                    <a:lnTo>
                      <a:pt x="66" y="235"/>
                    </a:lnTo>
                    <a:lnTo>
                      <a:pt x="77" y="240"/>
                    </a:lnTo>
                    <a:lnTo>
                      <a:pt x="89" y="244"/>
                    </a:lnTo>
                    <a:lnTo>
                      <a:pt x="100" y="248"/>
                    </a:lnTo>
                    <a:lnTo>
                      <a:pt x="113" y="250"/>
                    </a:lnTo>
                    <a:lnTo>
                      <a:pt x="126" y="250"/>
                    </a:lnTo>
                    <a:lnTo>
                      <a:pt x="139" y="250"/>
                    </a:lnTo>
                    <a:lnTo>
                      <a:pt x="151" y="248"/>
                    </a:lnTo>
                    <a:lnTo>
                      <a:pt x="163" y="244"/>
                    </a:lnTo>
                    <a:lnTo>
                      <a:pt x="174" y="240"/>
                    </a:lnTo>
                    <a:lnTo>
                      <a:pt x="185" y="235"/>
                    </a:lnTo>
                    <a:lnTo>
                      <a:pt x="196" y="229"/>
                    </a:lnTo>
                    <a:lnTo>
                      <a:pt x="205" y="221"/>
                    </a:lnTo>
                    <a:lnTo>
                      <a:pt x="214" y="213"/>
                    </a:lnTo>
                    <a:lnTo>
                      <a:pt x="223" y="204"/>
                    </a:lnTo>
                    <a:lnTo>
                      <a:pt x="230" y="194"/>
                    </a:lnTo>
                    <a:lnTo>
                      <a:pt x="236" y="184"/>
                    </a:lnTo>
                    <a:lnTo>
                      <a:pt x="242" y="173"/>
                    </a:lnTo>
                    <a:lnTo>
                      <a:pt x="245" y="162"/>
                    </a:lnTo>
                    <a:lnTo>
                      <a:pt x="249" y="150"/>
                    </a:lnTo>
                    <a:lnTo>
                      <a:pt x="251" y="138"/>
                    </a:lnTo>
                    <a:lnTo>
                      <a:pt x="252" y="125"/>
                    </a:lnTo>
                    <a:lnTo>
                      <a:pt x="251" y="111"/>
                    </a:lnTo>
                    <a:lnTo>
                      <a:pt x="249" y="99"/>
                    </a:lnTo>
                    <a:lnTo>
                      <a:pt x="245" y="87"/>
                    </a:lnTo>
                    <a:lnTo>
                      <a:pt x="242" y="76"/>
                    </a:lnTo>
                    <a:lnTo>
                      <a:pt x="236" y="65"/>
                    </a:lnTo>
                    <a:lnTo>
                      <a:pt x="230" y="55"/>
                    </a:lnTo>
                    <a:lnTo>
                      <a:pt x="223" y="45"/>
                    </a:lnTo>
                    <a:lnTo>
                      <a:pt x="214" y="36"/>
                    </a:lnTo>
                    <a:lnTo>
                      <a:pt x="205" y="28"/>
                    </a:lnTo>
                    <a:lnTo>
                      <a:pt x="196" y="21"/>
                    </a:lnTo>
                    <a:lnTo>
                      <a:pt x="185" y="14"/>
                    </a:lnTo>
                    <a:lnTo>
                      <a:pt x="174" y="10"/>
                    </a:lnTo>
                    <a:lnTo>
                      <a:pt x="163" y="5"/>
                    </a:lnTo>
                    <a:lnTo>
                      <a:pt x="151" y="2"/>
                    </a:lnTo>
                    <a:lnTo>
                      <a:pt x="139" y="0"/>
                    </a:lnTo>
                    <a:lnTo>
                      <a:pt x="126" y="0"/>
                    </a:lnTo>
                    <a:close/>
                    <a:moveTo>
                      <a:pt x="59" y="45"/>
                    </a:moveTo>
                    <a:lnTo>
                      <a:pt x="59" y="45"/>
                    </a:lnTo>
                    <a:lnTo>
                      <a:pt x="60" y="45"/>
                    </a:lnTo>
                    <a:lnTo>
                      <a:pt x="59" y="45"/>
                    </a:lnTo>
                    <a:close/>
                    <a:moveTo>
                      <a:pt x="61" y="48"/>
                    </a:moveTo>
                    <a:lnTo>
                      <a:pt x="61" y="48"/>
                    </a:lnTo>
                    <a:lnTo>
                      <a:pt x="59" y="50"/>
                    </a:lnTo>
                    <a:lnTo>
                      <a:pt x="59" y="52"/>
                    </a:lnTo>
                    <a:lnTo>
                      <a:pt x="58" y="50"/>
                    </a:lnTo>
                    <a:lnTo>
                      <a:pt x="58" y="49"/>
                    </a:lnTo>
                    <a:lnTo>
                      <a:pt x="58" y="48"/>
                    </a:lnTo>
                    <a:lnTo>
                      <a:pt x="60" y="47"/>
                    </a:lnTo>
                    <a:lnTo>
                      <a:pt x="61" y="47"/>
                    </a:lnTo>
                    <a:lnTo>
                      <a:pt x="61" y="48"/>
                    </a:lnTo>
                    <a:close/>
                    <a:moveTo>
                      <a:pt x="59" y="45"/>
                    </a:moveTo>
                    <a:lnTo>
                      <a:pt x="59" y="45"/>
                    </a:lnTo>
                    <a:lnTo>
                      <a:pt x="57" y="46"/>
                    </a:lnTo>
                    <a:lnTo>
                      <a:pt x="56" y="47"/>
                    </a:lnTo>
                    <a:lnTo>
                      <a:pt x="56" y="49"/>
                    </a:lnTo>
                    <a:lnTo>
                      <a:pt x="56" y="53"/>
                    </a:lnTo>
                    <a:lnTo>
                      <a:pt x="59" y="54"/>
                    </a:lnTo>
                    <a:lnTo>
                      <a:pt x="60" y="54"/>
                    </a:lnTo>
                    <a:lnTo>
                      <a:pt x="61" y="53"/>
                    </a:lnTo>
                    <a:lnTo>
                      <a:pt x="61" y="52"/>
                    </a:lnTo>
                    <a:lnTo>
                      <a:pt x="62" y="49"/>
                    </a:lnTo>
                    <a:lnTo>
                      <a:pt x="64" y="48"/>
                    </a:lnTo>
                    <a:lnTo>
                      <a:pt x="62" y="46"/>
                    </a:lnTo>
                    <a:lnTo>
                      <a:pt x="61" y="45"/>
                    </a:lnTo>
                    <a:lnTo>
                      <a:pt x="59" y="45"/>
                    </a:lnTo>
                    <a:close/>
                    <a:moveTo>
                      <a:pt x="83" y="49"/>
                    </a:moveTo>
                    <a:lnTo>
                      <a:pt x="83" y="49"/>
                    </a:lnTo>
                    <a:lnTo>
                      <a:pt x="83" y="50"/>
                    </a:lnTo>
                    <a:lnTo>
                      <a:pt x="81" y="53"/>
                    </a:lnTo>
                    <a:lnTo>
                      <a:pt x="80" y="55"/>
                    </a:lnTo>
                    <a:lnTo>
                      <a:pt x="80" y="56"/>
                    </a:lnTo>
                    <a:lnTo>
                      <a:pt x="79" y="55"/>
                    </a:lnTo>
                    <a:lnTo>
                      <a:pt x="79" y="54"/>
                    </a:lnTo>
                    <a:lnTo>
                      <a:pt x="78" y="49"/>
                    </a:lnTo>
                    <a:lnTo>
                      <a:pt x="76" y="47"/>
                    </a:lnTo>
                    <a:lnTo>
                      <a:pt x="75" y="46"/>
                    </a:lnTo>
                    <a:lnTo>
                      <a:pt x="70" y="46"/>
                    </a:lnTo>
                    <a:lnTo>
                      <a:pt x="68" y="46"/>
                    </a:lnTo>
                    <a:lnTo>
                      <a:pt x="68" y="45"/>
                    </a:lnTo>
                    <a:lnTo>
                      <a:pt x="68" y="43"/>
                    </a:lnTo>
                    <a:lnTo>
                      <a:pt x="68" y="42"/>
                    </a:lnTo>
                    <a:lnTo>
                      <a:pt x="70" y="41"/>
                    </a:lnTo>
                    <a:lnTo>
                      <a:pt x="73" y="39"/>
                    </a:lnTo>
                    <a:lnTo>
                      <a:pt x="76" y="38"/>
                    </a:lnTo>
                    <a:lnTo>
                      <a:pt x="77" y="37"/>
                    </a:lnTo>
                    <a:lnTo>
                      <a:pt x="78" y="37"/>
                    </a:lnTo>
                    <a:lnTo>
                      <a:pt x="80" y="37"/>
                    </a:lnTo>
                    <a:lnTo>
                      <a:pt x="83" y="35"/>
                    </a:lnTo>
                    <a:lnTo>
                      <a:pt x="85" y="35"/>
                    </a:lnTo>
                    <a:lnTo>
                      <a:pt x="86" y="37"/>
                    </a:lnTo>
                    <a:lnTo>
                      <a:pt x="86" y="38"/>
                    </a:lnTo>
                    <a:lnTo>
                      <a:pt x="85" y="39"/>
                    </a:lnTo>
                    <a:lnTo>
                      <a:pt x="83" y="41"/>
                    </a:lnTo>
                    <a:lnTo>
                      <a:pt x="82" y="42"/>
                    </a:lnTo>
                    <a:lnTo>
                      <a:pt x="81" y="43"/>
                    </a:lnTo>
                    <a:lnTo>
                      <a:pt x="81" y="45"/>
                    </a:lnTo>
                    <a:lnTo>
                      <a:pt x="83" y="46"/>
                    </a:lnTo>
                    <a:lnTo>
                      <a:pt x="86" y="46"/>
                    </a:lnTo>
                    <a:lnTo>
                      <a:pt x="86" y="47"/>
                    </a:lnTo>
                    <a:lnTo>
                      <a:pt x="83" y="49"/>
                    </a:lnTo>
                    <a:close/>
                    <a:moveTo>
                      <a:pt x="86" y="44"/>
                    </a:moveTo>
                    <a:lnTo>
                      <a:pt x="86" y="44"/>
                    </a:lnTo>
                    <a:lnTo>
                      <a:pt x="83" y="44"/>
                    </a:lnTo>
                    <a:lnTo>
                      <a:pt x="83" y="43"/>
                    </a:lnTo>
                    <a:lnTo>
                      <a:pt x="85" y="43"/>
                    </a:lnTo>
                    <a:lnTo>
                      <a:pt x="87" y="41"/>
                    </a:lnTo>
                    <a:lnTo>
                      <a:pt x="88" y="39"/>
                    </a:lnTo>
                    <a:lnTo>
                      <a:pt x="88" y="37"/>
                    </a:lnTo>
                    <a:lnTo>
                      <a:pt x="87" y="34"/>
                    </a:lnTo>
                    <a:lnTo>
                      <a:pt x="85" y="33"/>
                    </a:lnTo>
                    <a:lnTo>
                      <a:pt x="83" y="33"/>
                    </a:lnTo>
                    <a:lnTo>
                      <a:pt x="81" y="33"/>
                    </a:lnTo>
                    <a:lnTo>
                      <a:pt x="80" y="35"/>
                    </a:lnTo>
                    <a:lnTo>
                      <a:pt x="78" y="35"/>
                    </a:lnTo>
                    <a:lnTo>
                      <a:pt x="77" y="35"/>
                    </a:lnTo>
                    <a:lnTo>
                      <a:pt x="75" y="37"/>
                    </a:lnTo>
                    <a:lnTo>
                      <a:pt x="72" y="38"/>
                    </a:lnTo>
                    <a:lnTo>
                      <a:pt x="70" y="38"/>
                    </a:lnTo>
                    <a:lnTo>
                      <a:pt x="67" y="39"/>
                    </a:lnTo>
                    <a:lnTo>
                      <a:pt x="66" y="41"/>
                    </a:lnTo>
                    <a:lnTo>
                      <a:pt x="65" y="43"/>
                    </a:lnTo>
                    <a:lnTo>
                      <a:pt x="66" y="45"/>
                    </a:lnTo>
                    <a:lnTo>
                      <a:pt x="66" y="47"/>
                    </a:lnTo>
                    <a:lnTo>
                      <a:pt x="67" y="47"/>
                    </a:lnTo>
                    <a:lnTo>
                      <a:pt x="70" y="48"/>
                    </a:lnTo>
                    <a:lnTo>
                      <a:pt x="73" y="48"/>
                    </a:lnTo>
                    <a:lnTo>
                      <a:pt x="75" y="49"/>
                    </a:lnTo>
                    <a:lnTo>
                      <a:pt x="76" y="50"/>
                    </a:lnTo>
                    <a:lnTo>
                      <a:pt x="77" y="54"/>
                    </a:lnTo>
                    <a:lnTo>
                      <a:pt x="77" y="56"/>
                    </a:lnTo>
                    <a:lnTo>
                      <a:pt x="78" y="57"/>
                    </a:lnTo>
                    <a:lnTo>
                      <a:pt x="79" y="58"/>
                    </a:lnTo>
                    <a:lnTo>
                      <a:pt x="80" y="58"/>
                    </a:lnTo>
                    <a:lnTo>
                      <a:pt x="81" y="57"/>
                    </a:lnTo>
                    <a:lnTo>
                      <a:pt x="82" y="56"/>
                    </a:lnTo>
                    <a:lnTo>
                      <a:pt x="82" y="54"/>
                    </a:lnTo>
                    <a:lnTo>
                      <a:pt x="83" y="53"/>
                    </a:lnTo>
                    <a:lnTo>
                      <a:pt x="86" y="52"/>
                    </a:lnTo>
                    <a:lnTo>
                      <a:pt x="86" y="50"/>
                    </a:lnTo>
                    <a:lnTo>
                      <a:pt x="86" y="49"/>
                    </a:lnTo>
                    <a:lnTo>
                      <a:pt x="87" y="48"/>
                    </a:lnTo>
                    <a:lnTo>
                      <a:pt x="88" y="48"/>
                    </a:lnTo>
                    <a:lnTo>
                      <a:pt x="87" y="44"/>
                    </a:lnTo>
                    <a:lnTo>
                      <a:pt x="86" y="44"/>
                    </a:lnTo>
                    <a:close/>
                    <a:moveTo>
                      <a:pt x="108" y="37"/>
                    </a:moveTo>
                    <a:lnTo>
                      <a:pt x="108" y="37"/>
                    </a:lnTo>
                    <a:lnTo>
                      <a:pt x="105" y="38"/>
                    </a:lnTo>
                    <a:lnTo>
                      <a:pt x="103" y="39"/>
                    </a:lnTo>
                    <a:lnTo>
                      <a:pt x="101" y="36"/>
                    </a:lnTo>
                    <a:lnTo>
                      <a:pt x="103" y="36"/>
                    </a:lnTo>
                    <a:lnTo>
                      <a:pt x="107" y="35"/>
                    </a:lnTo>
                    <a:lnTo>
                      <a:pt x="110" y="36"/>
                    </a:lnTo>
                    <a:lnTo>
                      <a:pt x="108" y="37"/>
                    </a:lnTo>
                    <a:close/>
                    <a:moveTo>
                      <a:pt x="107" y="33"/>
                    </a:moveTo>
                    <a:lnTo>
                      <a:pt x="107" y="33"/>
                    </a:lnTo>
                    <a:lnTo>
                      <a:pt x="103" y="33"/>
                    </a:lnTo>
                    <a:lnTo>
                      <a:pt x="101" y="34"/>
                    </a:lnTo>
                    <a:lnTo>
                      <a:pt x="99" y="35"/>
                    </a:lnTo>
                    <a:lnTo>
                      <a:pt x="99" y="36"/>
                    </a:lnTo>
                    <a:lnTo>
                      <a:pt x="99" y="37"/>
                    </a:lnTo>
                    <a:lnTo>
                      <a:pt x="100" y="39"/>
                    </a:lnTo>
                    <a:lnTo>
                      <a:pt x="102" y="41"/>
                    </a:lnTo>
                    <a:lnTo>
                      <a:pt x="105" y="42"/>
                    </a:lnTo>
                    <a:lnTo>
                      <a:pt x="106" y="41"/>
                    </a:lnTo>
                    <a:lnTo>
                      <a:pt x="108" y="39"/>
                    </a:lnTo>
                    <a:lnTo>
                      <a:pt x="110" y="39"/>
                    </a:lnTo>
                    <a:lnTo>
                      <a:pt x="112" y="37"/>
                    </a:lnTo>
                    <a:lnTo>
                      <a:pt x="112" y="35"/>
                    </a:lnTo>
                    <a:lnTo>
                      <a:pt x="111" y="34"/>
                    </a:lnTo>
                    <a:lnTo>
                      <a:pt x="107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8" name="Freeform 17"/>
              <p:cNvSpPr>
                <a:spLocks/>
              </p:cNvSpPr>
              <p:nvPr/>
            </p:nvSpPr>
            <p:spPr bwMode="auto">
              <a:xfrm>
                <a:off x="5003" y="1062"/>
                <a:ext cx="56" cy="60"/>
              </a:xfrm>
              <a:custGeom>
                <a:avLst/>
                <a:gdLst>
                  <a:gd name="T0" fmla="*/ 14 w 56"/>
                  <a:gd name="T1" fmla="*/ 0 h 60"/>
                  <a:gd name="T2" fmla="*/ 6 w 56"/>
                  <a:gd name="T3" fmla="*/ 0 h 60"/>
                  <a:gd name="T4" fmla="*/ 1 w 56"/>
                  <a:gd name="T5" fmla="*/ 5 h 60"/>
                  <a:gd name="T6" fmla="*/ 0 w 56"/>
                  <a:gd name="T7" fmla="*/ 10 h 60"/>
                  <a:gd name="T8" fmla="*/ 1 w 56"/>
                  <a:gd name="T9" fmla="*/ 13 h 60"/>
                  <a:gd name="T10" fmla="*/ 2 w 56"/>
                  <a:gd name="T11" fmla="*/ 16 h 60"/>
                  <a:gd name="T12" fmla="*/ 4 w 56"/>
                  <a:gd name="T13" fmla="*/ 17 h 60"/>
                  <a:gd name="T14" fmla="*/ 9 w 56"/>
                  <a:gd name="T15" fmla="*/ 20 h 60"/>
                  <a:gd name="T16" fmla="*/ 11 w 56"/>
                  <a:gd name="T17" fmla="*/ 19 h 60"/>
                  <a:gd name="T18" fmla="*/ 9 w 56"/>
                  <a:gd name="T19" fmla="*/ 16 h 60"/>
                  <a:gd name="T20" fmla="*/ 9 w 56"/>
                  <a:gd name="T21" fmla="*/ 9 h 60"/>
                  <a:gd name="T22" fmla="*/ 17 w 56"/>
                  <a:gd name="T23" fmla="*/ 5 h 60"/>
                  <a:gd name="T24" fmla="*/ 18 w 56"/>
                  <a:gd name="T25" fmla="*/ 8 h 60"/>
                  <a:gd name="T26" fmla="*/ 19 w 56"/>
                  <a:gd name="T27" fmla="*/ 9 h 60"/>
                  <a:gd name="T28" fmla="*/ 24 w 56"/>
                  <a:gd name="T29" fmla="*/ 13 h 60"/>
                  <a:gd name="T30" fmla="*/ 25 w 56"/>
                  <a:gd name="T31" fmla="*/ 15 h 60"/>
                  <a:gd name="T32" fmla="*/ 27 w 56"/>
                  <a:gd name="T33" fmla="*/ 17 h 60"/>
                  <a:gd name="T34" fmla="*/ 26 w 56"/>
                  <a:gd name="T35" fmla="*/ 19 h 60"/>
                  <a:gd name="T36" fmla="*/ 24 w 56"/>
                  <a:gd name="T37" fmla="*/ 21 h 60"/>
                  <a:gd name="T38" fmla="*/ 22 w 56"/>
                  <a:gd name="T39" fmla="*/ 25 h 60"/>
                  <a:gd name="T40" fmla="*/ 22 w 56"/>
                  <a:gd name="T41" fmla="*/ 29 h 60"/>
                  <a:gd name="T42" fmla="*/ 22 w 56"/>
                  <a:gd name="T43" fmla="*/ 30 h 60"/>
                  <a:gd name="T44" fmla="*/ 24 w 56"/>
                  <a:gd name="T45" fmla="*/ 33 h 60"/>
                  <a:gd name="T46" fmla="*/ 24 w 56"/>
                  <a:gd name="T47" fmla="*/ 37 h 60"/>
                  <a:gd name="T48" fmla="*/ 24 w 56"/>
                  <a:gd name="T49" fmla="*/ 40 h 60"/>
                  <a:gd name="T50" fmla="*/ 27 w 56"/>
                  <a:gd name="T51" fmla="*/ 40 h 60"/>
                  <a:gd name="T52" fmla="*/ 28 w 56"/>
                  <a:gd name="T53" fmla="*/ 45 h 60"/>
                  <a:gd name="T54" fmla="*/ 29 w 56"/>
                  <a:gd name="T55" fmla="*/ 45 h 60"/>
                  <a:gd name="T56" fmla="*/ 32 w 56"/>
                  <a:gd name="T57" fmla="*/ 46 h 60"/>
                  <a:gd name="T58" fmla="*/ 31 w 56"/>
                  <a:gd name="T59" fmla="*/ 49 h 60"/>
                  <a:gd name="T60" fmla="*/ 29 w 56"/>
                  <a:gd name="T61" fmla="*/ 54 h 60"/>
                  <a:gd name="T62" fmla="*/ 30 w 56"/>
                  <a:gd name="T63" fmla="*/ 56 h 60"/>
                  <a:gd name="T64" fmla="*/ 32 w 56"/>
                  <a:gd name="T65" fmla="*/ 60 h 60"/>
                  <a:gd name="T66" fmla="*/ 36 w 56"/>
                  <a:gd name="T67" fmla="*/ 59 h 60"/>
                  <a:gd name="T68" fmla="*/ 38 w 56"/>
                  <a:gd name="T69" fmla="*/ 60 h 60"/>
                  <a:gd name="T70" fmla="*/ 40 w 56"/>
                  <a:gd name="T71" fmla="*/ 59 h 60"/>
                  <a:gd name="T72" fmla="*/ 43 w 56"/>
                  <a:gd name="T73" fmla="*/ 56 h 60"/>
                  <a:gd name="T74" fmla="*/ 45 w 56"/>
                  <a:gd name="T75" fmla="*/ 52 h 60"/>
                  <a:gd name="T76" fmla="*/ 42 w 56"/>
                  <a:gd name="T77" fmla="*/ 49 h 60"/>
                  <a:gd name="T78" fmla="*/ 42 w 56"/>
                  <a:gd name="T79" fmla="*/ 46 h 60"/>
                  <a:gd name="T80" fmla="*/ 46 w 56"/>
                  <a:gd name="T81" fmla="*/ 44 h 60"/>
                  <a:gd name="T82" fmla="*/ 47 w 56"/>
                  <a:gd name="T83" fmla="*/ 40 h 60"/>
                  <a:gd name="T84" fmla="*/ 49 w 56"/>
                  <a:gd name="T85" fmla="*/ 39 h 60"/>
                  <a:gd name="T86" fmla="*/ 52 w 56"/>
                  <a:gd name="T87" fmla="*/ 40 h 60"/>
                  <a:gd name="T88" fmla="*/ 51 w 56"/>
                  <a:gd name="T89" fmla="*/ 38 h 60"/>
                  <a:gd name="T90" fmla="*/ 49 w 56"/>
                  <a:gd name="T91" fmla="*/ 35 h 60"/>
                  <a:gd name="T92" fmla="*/ 50 w 56"/>
                  <a:gd name="T93" fmla="*/ 33 h 60"/>
                  <a:gd name="T94" fmla="*/ 56 w 56"/>
                  <a:gd name="T95" fmla="*/ 33 h 60"/>
                  <a:gd name="T96" fmla="*/ 49 w 56"/>
                  <a:gd name="T97" fmla="*/ 23 h 60"/>
                  <a:gd name="T98" fmla="*/ 22 w 56"/>
                  <a:gd name="T99" fmla="*/ 0 h 6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"/>
                  <a:gd name="T151" fmla="*/ 0 h 60"/>
                  <a:gd name="T152" fmla="*/ 56 w 56"/>
                  <a:gd name="T153" fmla="*/ 60 h 6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" h="60">
                    <a:moveTo>
                      <a:pt x="22" y="0"/>
                    </a:moveTo>
                    <a:lnTo>
                      <a:pt x="22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4" y="17"/>
                    </a:lnTo>
                    <a:lnTo>
                      <a:pt x="7" y="18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1" y="19"/>
                    </a:lnTo>
                    <a:lnTo>
                      <a:pt x="10" y="18"/>
                    </a:lnTo>
                    <a:lnTo>
                      <a:pt x="9" y="16"/>
                    </a:lnTo>
                    <a:lnTo>
                      <a:pt x="9" y="14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2" y="4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2" y="10"/>
                    </a:lnTo>
                    <a:lnTo>
                      <a:pt x="24" y="13"/>
                    </a:lnTo>
                    <a:lnTo>
                      <a:pt x="25" y="15"/>
                    </a:lnTo>
                    <a:lnTo>
                      <a:pt x="26" y="16"/>
                    </a:lnTo>
                    <a:lnTo>
                      <a:pt x="27" y="17"/>
                    </a:lnTo>
                    <a:lnTo>
                      <a:pt x="27" y="18"/>
                    </a:lnTo>
                    <a:lnTo>
                      <a:pt x="26" y="19"/>
                    </a:lnTo>
                    <a:lnTo>
                      <a:pt x="25" y="20"/>
                    </a:lnTo>
                    <a:lnTo>
                      <a:pt x="24" y="21"/>
                    </a:lnTo>
                    <a:lnTo>
                      <a:pt x="22" y="25"/>
                    </a:lnTo>
                    <a:lnTo>
                      <a:pt x="24" y="27"/>
                    </a:lnTo>
                    <a:lnTo>
                      <a:pt x="22" y="29"/>
                    </a:lnTo>
                    <a:lnTo>
                      <a:pt x="22" y="30"/>
                    </a:lnTo>
                    <a:lnTo>
                      <a:pt x="22" y="31"/>
                    </a:lnTo>
                    <a:lnTo>
                      <a:pt x="24" y="33"/>
                    </a:lnTo>
                    <a:lnTo>
                      <a:pt x="25" y="35"/>
                    </a:lnTo>
                    <a:lnTo>
                      <a:pt x="24" y="37"/>
                    </a:lnTo>
                    <a:lnTo>
                      <a:pt x="24" y="40"/>
                    </a:lnTo>
                    <a:lnTo>
                      <a:pt x="25" y="41"/>
                    </a:lnTo>
                    <a:lnTo>
                      <a:pt x="27" y="40"/>
                    </a:lnTo>
                    <a:lnTo>
                      <a:pt x="28" y="45"/>
                    </a:lnTo>
                    <a:lnTo>
                      <a:pt x="29" y="45"/>
                    </a:lnTo>
                    <a:lnTo>
                      <a:pt x="31" y="45"/>
                    </a:lnTo>
                    <a:lnTo>
                      <a:pt x="32" y="46"/>
                    </a:lnTo>
                    <a:lnTo>
                      <a:pt x="32" y="47"/>
                    </a:lnTo>
                    <a:lnTo>
                      <a:pt x="31" y="49"/>
                    </a:lnTo>
                    <a:lnTo>
                      <a:pt x="30" y="51"/>
                    </a:lnTo>
                    <a:lnTo>
                      <a:pt x="29" y="54"/>
                    </a:lnTo>
                    <a:lnTo>
                      <a:pt x="30" y="56"/>
                    </a:lnTo>
                    <a:lnTo>
                      <a:pt x="31" y="58"/>
                    </a:lnTo>
                    <a:lnTo>
                      <a:pt x="32" y="60"/>
                    </a:lnTo>
                    <a:lnTo>
                      <a:pt x="36" y="59"/>
                    </a:lnTo>
                    <a:lnTo>
                      <a:pt x="36" y="58"/>
                    </a:lnTo>
                    <a:lnTo>
                      <a:pt x="38" y="60"/>
                    </a:lnTo>
                    <a:lnTo>
                      <a:pt x="40" y="59"/>
                    </a:lnTo>
                    <a:lnTo>
                      <a:pt x="41" y="58"/>
                    </a:lnTo>
                    <a:lnTo>
                      <a:pt x="43" y="56"/>
                    </a:lnTo>
                    <a:lnTo>
                      <a:pt x="45" y="54"/>
                    </a:lnTo>
                    <a:lnTo>
                      <a:pt x="45" y="52"/>
                    </a:lnTo>
                    <a:lnTo>
                      <a:pt x="43" y="50"/>
                    </a:lnTo>
                    <a:lnTo>
                      <a:pt x="42" y="49"/>
                    </a:lnTo>
                    <a:lnTo>
                      <a:pt x="42" y="48"/>
                    </a:lnTo>
                    <a:lnTo>
                      <a:pt x="42" y="46"/>
                    </a:lnTo>
                    <a:lnTo>
                      <a:pt x="45" y="45"/>
                    </a:lnTo>
                    <a:lnTo>
                      <a:pt x="46" y="44"/>
                    </a:lnTo>
                    <a:lnTo>
                      <a:pt x="46" y="42"/>
                    </a:lnTo>
                    <a:lnTo>
                      <a:pt x="47" y="40"/>
                    </a:lnTo>
                    <a:lnTo>
                      <a:pt x="48" y="39"/>
                    </a:lnTo>
                    <a:lnTo>
                      <a:pt x="49" y="39"/>
                    </a:lnTo>
                    <a:lnTo>
                      <a:pt x="52" y="40"/>
                    </a:lnTo>
                    <a:lnTo>
                      <a:pt x="51" y="38"/>
                    </a:lnTo>
                    <a:lnTo>
                      <a:pt x="50" y="37"/>
                    </a:lnTo>
                    <a:lnTo>
                      <a:pt x="49" y="35"/>
                    </a:lnTo>
                    <a:lnTo>
                      <a:pt x="50" y="33"/>
                    </a:lnTo>
                    <a:lnTo>
                      <a:pt x="52" y="33"/>
                    </a:lnTo>
                    <a:lnTo>
                      <a:pt x="56" y="33"/>
                    </a:lnTo>
                    <a:lnTo>
                      <a:pt x="49" y="23"/>
                    </a:lnTo>
                    <a:lnTo>
                      <a:pt x="41" y="14"/>
                    </a:lnTo>
                    <a:lnTo>
                      <a:pt x="32" y="6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6EBB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59" name="Freeform 18"/>
              <p:cNvSpPr>
                <a:spLocks/>
              </p:cNvSpPr>
              <p:nvPr/>
            </p:nvSpPr>
            <p:spPr bwMode="auto">
              <a:xfrm>
                <a:off x="5044" y="1108"/>
                <a:ext cx="25" cy="68"/>
              </a:xfrm>
              <a:custGeom>
                <a:avLst/>
                <a:gdLst>
                  <a:gd name="T0" fmla="*/ 15 w 25"/>
                  <a:gd name="T1" fmla="*/ 4 h 68"/>
                  <a:gd name="T2" fmla="*/ 15 w 25"/>
                  <a:gd name="T3" fmla="*/ 4 h 68"/>
                  <a:gd name="T4" fmla="*/ 12 w 25"/>
                  <a:gd name="T5" fmla="*/ 8 h 68"/>
                  <a:gd name="T6" fmla="*/ 11 w 25"/>
                  <a:gd name="T7" fmla="*/ 10 h 68"/>
                  <a:gd name="T8" fmla="*/ 11 w 25"/>
                  <a:gd name="T9" fmla="*/ 10 h 68"/>
                  <a:gd name="T10" fmla="*/ 10 w 25"/>
                  <a:gd name="T11" fmla="*/ 12 h 68"/>
                  <a:gd name="T12" fmla="*/ 8 w 25"/>
                  <a:gd name="T13" fmla="*/ 15 h 68"/>
                  <a:gd name="T14" fmla="*/ 8 w 25"/>
                  <a:gd name="T15" fmla="*/ 15 h 68"/>
                  <a:gd name="T16" fmla="*/ 2 w 25"/>
                  <a:gd name="T17" fmla="*/ 22 h 68"/>
                  <a:gd name="T18" fmla="*/ 2 w 25"/>
                  <a:gd name="T19" fmla="*/ 22 h 68"/>
                  <a:gd name="T20" fmla="*/ 1 w 25"/>
                  <a:gd name="T21" fmla="*/ 24 h 68"/>
                  <a:gd name="T22" fmla="*/ 1 w 25"/>
                  <a:gd name="T23" fmla="*/ 24 h 68"/>
                  <a:gd name="T24" fmla="*/ 1 w 25"/>
                  <a:gd name="T25" fmla="*/ 27 h 68"/>
                  <a:gd name="T26" fmla="*/ 1 w 25"/>
                  <a:gd name="T27" fmla="*/ 27 h 68"/>
                  <a:gd name="T28" fmla="*/ 1 w 25"/>
                  <a:gd name="T29" fmla="*/ 32 h 68"/>
                  <a:gd name="T30" fmla="*/ 1 w 25"/>
                  <a:gd name="T31" fmla="*/ 32 h 68"/>
                  <a:gd name="T32" fmla="*/ 1 w 25"/>
                  <a:gd name="T33" fmla="*/ 37 h 68"/>
                  <a:gd name="T34" fmla="*/ 1 w 25"/>
                  <a:gd name="T35" fmla="*/ 37 h 68"/>
                  <a:gd name="T36" fmla="*/ 0 w 25"/>
                  <a:gd name="T37" fmla="*/ 40 h 68"/>
                  <a:gd name="T38" fmla="*/ 0 w 25"/>
                  <a:gd name="T39" fmla="*/ 40 h 68"/>
                  <a:gd name="T40" fmla="*/ 1 w 25"/>
                  <a:gd name="T41" fmla="*/ 43 h 68"/>
                  <a:gd name="T42" fmla="*/ 1 w 25"/>
                  <a:gd name="T43" fmla="*/ 43 h 68"/>
                  <a:gd name="T44" fmla="*/ 2 w 25"/>
                  <a:gd name="T45" fmla="*/ 50 h 68"/>
                  <a:gd name="T46" fmla="*/ 2 w 25"/>
                  <a:gd name="T47" fmla="*/ 50 h 68"/>
                  <a:gd name="T48" fmla="*/ 1 w 25"/>
                  <a:gd name="T49" fmla="*/ 56 h 68"/>
                  <a:gd name="T50" fmla="*/ 1 w 25"/>
                  <a:gd name="T51" fmla="*/ 56 h 68"/>
                  <a:gd name="T52" fmla="*/ 6 w 25"/>
                  <a:gd name="T53" fmla="*/ 60 h 68"/>
                  <a:gd name="T54" fmla="*/ 6 w 25"/>
                  <a:gd name="T55" fmla="*/ 60 h 68"/>
                  <a:gd name="T56" fmla="*/ 6 w 25"/>
                  <a:gd name="T57" fmla="*/ 60 h 68"/>
                  <a:gd name="T58" fmla="*/ 6 w 25"/>
                  <a:gd name="T59" fmla="*/ 63 h 68"/>
                  <a:gd name="T60" fmla="*/ 7 w 25"/>
                  <a:gd name="T61" fmla="*/ 64 h 68"/>
                  <a:gd name="T62" fmla="*/ 7 w 25"/>
                  <a:gd name="T63" fmla="*/ 64 h 68"/>
                  <a:gd name="T64" fmla="*/ 9 w 25"/>
                  <a:gd name="T65" fmla="*/ 68 h 68"/>
                  <a:gd name="T66" fmla="*/ 9 w 25"/>
                  <a:gd name="T67" fmla="*/ 68 h 68"/>
                  <a:gd name="T68" fmla="*/ 16 w 25"/>
                  <a:gd name="T69" fmla="*/ 58 h 68"/>
                  <a:gd name="T70" fmla="*/ 20 w 25"/>
                  <a:gd name="T71" fmla="*/ 47 h 68"/>
                  <a:gd name="T72" fmla="*/ 24 w 25"/>
                  <a:gd name="T73" fmla="*/ 35 h 68"/>
                  <a:gd name="T74" fmla="*/ 25 w 25"/>
                  <a:gd name="T75" fmla="*/ 22 h 68"/>
                  <a:gd name="T76" fmla="*/ 25 w 25"/>
                  <a:gd name="T77" fmla="*/ 22 h 68"/>
                  <a:gd name="T78" fmla="*/ 24 w 25"/>
                  <a:gd name="T79" fmla="*/ 11 h 68"/>
                  <a:gd name="T80" fmla="*/ 21 w 25"/>
                  <a:gd name="T81" fmla="*/ 0 h 68"/>
                  <a:gd name="T82" fmla="*/ 21 w 25"/>
                  <a:gd name="T83" fmla="*/ 0 h 68"/>
                  <a:gd name="T84" fmla="*/ 17 w 25"/>
                  <a:gd name="T85" fmla="*/ 1 h 68"/>
                  <a:gd name="T86" fmla="*/ 15 w 25"/>
                  <a:gd name="T87" fmla="*/ 4 h 68"/>
                  <a:gd name="T88" fmla="*/ 15 w 25"/>
                  <a:gd name="T89" fmla="*/ 4 h 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"/>
                  <a:gd name="T136" fmla="*/ 0 h 68"/>
                  <a:gd name="T137" fmla="*/ 25 w 25"/>
                  <a:gd name="T138" fmla="*/ 68 h 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" h="68">
                    <a:moveTo>
                      <a:pt x="15" y="4"/>
                    </a:moveTo>
                    <a:lnTo>
                      <a:pt x="15" y="4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10" y="12"/>
                    </a:lnTo>
                    <a:lnTo>
                      <a:pt x="8" y="15"/>
                    </a:lnTo>
                    <a:lnTo>
                      <a:pt x="2" y="22"/>
                    </a:lnTo>
                    <a:lnTo>
                      <a:pt x="1" y="24"/>
                    </a:lnTo>
                    <a:lnTo>
                      <a:pt x="1" y="27"/>
                    </a:lnTo>
                    <a:lnTo>
                      <a:pt x="1" y="32"/>
                    </a:lnTo>
                    <a:lnTo>
                      <a:pt x="1" y="37"/>
                    </a:lnTo>
                    <a:lnTo>
                      <a:pt x="0" y="40"/>
                    </a:lnTo>
                    <a:lnTo>
                      <a:pt x="1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6" y="60"/>
                    </a:lnTo>
                    <a:lnTo>
                      <a:pt x="6" y="63"/>
                    </a:lnTo>
                    <a:lnTo>
                      <a:pt x="7" y="64"/>
                    </a:lnTo>
                    <a:lnTo>
                      <a:pt x="9" y="68"/>
                    </a:lnTo>
                    <a:lnTo>
                      <a:pt x="16" y="58"/>
                    </a:lnTo>
                    <a:lnTo>
                      <a:pt x="20" y="47"/>
                    </a:lnTo>
                    <a:lnTo>
                      <a:pt x="24" y="35"/>
                    </a:lnTo>
                    <a:lnTo>
                      <a:pt x="25" y="22"/>
                    </a:lnTo>
                    <a:lnTo>
                      <a:pt x="24" y="11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6EBB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0" name="Freeform 19"/>
              <p:cNvSpPr>
                <a:spLocks/>
              </p:cNvSpPr>
              <p:nvPr/>
            </p:nvSpPr>
            <p:spPr bwMode="auto">
              <a:xfrm>
                <a:off x="4918" y="1107"/>
                <a:ext cx="41" cy="62"/>
              </a:xfrm>
              <a:custGeom>
                <a:avLst/>
                <a:gdLst>
                  <a:gd name="T0" fmla="*/ 40 w 41"/>
                  <a:gd name="T1" fmla="*/ 20 h 62"/>
                  <a:gd name="T2" fmla="*/ 37 w 41"/>
                  <a:gd name="T3" fmla="*/ 12 h 62"/>
                  <a:gd name="T4" fmla="*/ 35 w 41"/>
                  <a:gd name="T5" fmla="*/ 10 h 62"/>
                  <a:gd name="T6" fmla="*/ 34 w 41"/>
                  <a:gd name="T7" fmla="*/ 9 h 62"/>
                  <a:gd name="T8" fmla="*/ 31 w 41"/>
                  <a:gd name="T9" fmla="*/ 10 h 62"/>
                  <a:gd name="T10" fmla="*/ 29 w 41"/>
                  <a:gd name="T11" fmla="*/ 11 h 62"/>
                  <a:gd name="T12" fmla="*/ 27 w 41"/>
                  <a:gd name="T13" fmla="*/ 11 h 62"/>
                  <a:gd name="T14" fmla="*/ 24 w 41"/>
                  <a:gd name="T15" fmla="*/ 11 h 62"/>
                  <a:gd name="T16" fmla="*/ 23 w 41"/>
                  <a:gd name="T17" fmla="*/ 14 h 62"/>
                  <a:gd name="T18" fmla="*/ 23 w 41"/>
                  <a:gd name="T19" fmla="*/ 17 h 62"/>
                  <a:gd name="T20" fmla="*/ 23 w 41"/>
                  <a:gd name="T21" fmla="*/ 19 h 62"/>
                  <a:gd name="T22" fmla="*/ 22 w 41"/>
                  <a:gd name="T23" fmla="*/ 23 h 62"/>
                  <a:gd name="T24" fmla="*/ 19 w 41"/>
                  <a:gd name="T25" fmla="*/ 24 h 62"/>
                  <a:gd name="T26" fmla="*/ 13 w 41"/>
                  <a:gd name="T27" fmla="*/ 24 h 62"/>
                  <a:gd name="T28" fmla="*/ 8 w 41"/>
                  <a:gd name="T29" fmla="*/ 16 h 62"/>
                  <a:gd name="T30" fmla="*/ 8 w 41"/>
                  <a:gd name="T31" fmla="*/ 13 h 62"/>
                  <a:gd name="T32" fmla="*/ 11 w 41"/>
                  <a:gd name="T33" fmla="*/ 9 h 62"/>
                  <a:gd name="T34" fmla="*/ 14 w 41"/>
                  <a:gd name="T35" fmla="*/ 6 h 62"/>
                  <a:gd name="T36" fmla="*/ 15 w 41"/>
                  <a:gd name="T37" fmla="*/ 4 h 62"/>
                  <a:gd name="T38" fmla="*/ 13 w 41"/>
                  <a:gd name="T39" fmla="*/ 4 h 62"/>
                  <a:gd name="T40" fmla="*/ 11 w 41"/>
                  <a:gd name="T41" fmla="*/ 4 h 62"/>
                  <a:gd name="T42" fmla="*/ 10 w 41"/>
                  <a:gd name="T43" fmla="*/ 4 h 62"/>
                  <a:gd name="T44" fmla="*/ 9 w 41"/>
                  <a:gd name="T45" fmla="*/ 2 h 62"/>
                  <a:gd name="T46" fmla="*/ 7 w 41"/>
                  <a:gd name="T47" fmla="*/ 0 h 62"/>
                  <a:gd name="T48" fmla="*/ 2 w 41"/>
                  <a:gd name="T49" fmla="*/ 6 h 62"/>
                  <a:gd name="T50" fmla="*/ 1 w 41"/>
                  <a:gd name="T51" fmla="*/ 15 h 62"/>
                  <a:gd name="T52" fmla="*/ 0 w 41"/>
                  <a:gd name="T53" fmla="*/ 23 h 62"/>
                  <a:gd name="T54" fmla="*/ 3 w 41"/>
                  <a:gd name="T55" fmla="*/ 44 h 62"/>
                  <a:gd name="T56" fmla="*/ 11 w 41"/>
                  <a:gd name="T57" fmla="*/ 62 h 62"/>
                  <a:gd name="T58" fmla="*/ 12 w 41"/>
                  <a:gd name="T59" fmla="*/ 61 h 62"/>
                  <a:gd name="T60" fmla="*/ 13 w 41"/>
                  <a:gd name="T61" fmla="*/ 59 h 62"/>
                  <a:gd name="T62" fmla="*/ 15 w 41"/>
                  <a:gd name="T63" fmla="*/ 56 h 62"/>
                  <a:gd name="T64" fmla="*/ 17 w 41"/>
                  <a:gd name="T65" fmla="*/ 54 h 62"/>
                  <a:gd name="T66" fmla="*/ 18 w 41"/>
                  <a:gd name="T67" fmla="*/ 54 h 62"/>
                  <a:gd name="T68" fmla="*/ 19 w 41"/>
                  <a:gd name="T69" fmla="*/ 53 h 62"/>
                  <a:gd name="T70" fmla="*/ 20 w 41"/>
                  <a:gd name="T71" fmla="*/ 45 h 62"/>
                  <a:gd name="T72" fmla="*/ 21 w 41"/>
                  <a:gd name="T73" fmla="*/ 43 h 62"/>
                  <a:gd name="T74" fmla="*/ 23 w 41"/>
                  <a:gd name="T75" fmla="*/ 43 h 62"/>
                  <a:gd name="T76" fmla="*/ 24 w 41"/>
                  <a:gd name="T77" fmla="*/ 42 h 62"/>
                  <a:gd name="T78" fmla="*/ 28 w 41"/>
                  <a:gd name="T79" fmla="*/ 37 h 62"/>
                  <a:gd name="T80" fmla="*/ 31 w 41"/>
                  <a:gd name="T81" fmla="*/ 36 h 62"/>
                  <a:gd name="T82" fmla="*/ 33 w 41"/>
                  <a:gd name="T83" fmla="*/ 35 h 62"/>
                  <a:gd name="T84" fmla="*/ 34 w 41"/>
                  <a:gd name="T85" fmla="*/ 25 h 62"/>
                  <a:gd name="T86" fmla="*/ 35 w 41"/>
                  <a:gd name="T87" fmla="*/ 24 h 62"/>
                  <a:gd name="T88" fmla="*/ 39 w 41"/>
                  <a:gd name="T89" fmla="*/ 23 h 62"/>
                  <a:gd name="T90" fmla="*/ 40 w 41"/>
                  <a:gd name="T91" fmla="*/ 23 h 62"/>
                  <a:gd name="T92" fmla="*/ 41 w 41"/>
                  <a:gd name="T93" fmla="*/ 20 h 62"/>
                  <a:gd name="T94" fmla="*/ 40 w 41"/>
                  <a:gd name="T95" fmla="*/ 20 h 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1"/>
                  <a:gd name="T145" fmla="*/ 0 h 62"/>
                  <a:gd name="T146" fmla="*/ 41 w 41"/>
                  <a:gd name="T147" fmla="*/ 62 h 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1" h="62">
                    <a:moveTo>
                      <a:pt x="40" y="20"/>
                    </a:moveTo>
                    <a:lnTo>
                      <a:pt x="40" y="20"/>
                    </a:lnTo>
                    <a:lnTo>
                      <a:pt x="38" y="15"/>
                    </a:lnTo>
                    <a:lnTo>
                      <a:pt x="37" y="12"/>
                    </a:lnTo>
                    <a:lnTo>
                      <a:pt x="35" y="10"/>
                    </a:lnTo>
                    <a:lnTo>
                      <a:pt x="34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7" y="11"/>
                    </a:lnTo>
                    <a:lnTo>
                      <a:pt x="24" y="11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3" y="17"/>
                    </a:lnTo>
                    <a:lnTo>
                      <a:pt x="23" y="19"/>
                    </a:lnTo>
                    <a:lnTo>
                      <a:pt x="23" y="21"/>
                    </a:lnTo>
                    <a:lnTo>
                      <a:pt x="22" y="23"/>
                    </a:lnTo>
                    <a:lnTo>
                      <a:pt x="19" y="24"/>
                    </a:lnTo>
                    <a:lnTo>
                      <a:pt x="13" y="24"/>
                    </a:lnTo>
                    <a:lnTo>
                      <a:pt x="9" y="21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10" y="10"/>
                    </a:lnTo>
                    <a:lnTo>
                      <a:pt x="11" y="9"/>
                    </a:lnTo>
                    <a:lnTo>
                      <a:pt x="14" y="6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2" y="6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4"/>
                    </a:lnTo>
                    <a:lnTo>
                      <a:pt x="3" y="44"/>
                    </a:lnTo>
                    <a:lnTo>
                      <a:pt x="7" y="53"/>
                    </a:lnTo>
                    <a:lnTo>
                      <a:pt x="11" y="62"/>
                    </a:lnTo>
                    <a:lnTo>
                      <a:pt x="12" y="61"/>
                    </a:lnTo>
                    <a:lnTo>
                      <a:pt x="13" y="59"/>
                    </a:lnTo>
                    <a:lnTo>
                      <a:pt x="14" y="58"/>
                    </a:lnTo>
                    <a:lnTo>
                      <a:pt x="15" y="56"/>
                    </a:lnTo>
                    <a:lnTo>
                      <a:pt x="17" y="54"/>
                    </a:lnTo>
                    <a:lnTo>
                      <a:pt x="18" y="54"/>
                    </a:lnTo>
                    <a:lnTo>
                      <a:pt x="19" y="53"/>
                    </a:lnTo>
                    <a:lnTo>
                      <a:pt x="20" y="45"/>
                    </a:lnTo>
                    <a:lnTo>
                      <a:pt x="20" y="43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4" y="42"/>
                    </a:lnTo>
                    <a:lnTo>
                      <a:pt x="27" y="40"/>
                    </a:lnTo>
                    <a:lnTo>
                      <a:pt x="28" y="37"/>
                    </a:lnTo>
                    <a:lnTo>
                      <a:pt x="31" y="36"/>
                    </a:lnTo>
                    <a:lnTo>
                      <a:pt x="33" y="36"/>
                    </a:lnTo>
                    <a:lnTo>
                      <a:pt x="33" y="35"/>
                    </a:lnTo>
                    <a:lnTo>
                      <a:pt x="34" y="25"/>
                    </a:lnTo>
                    <a:lnTo>
                      <a:pt x="35" y="24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40" y="23"/>
                    </a:lnTo>
                    <a:lnTo>
                      <a:pt x="41" y="20"/>
                    </a:ln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6EBB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1" name="Freeform 20"/>
              <p:cNvSpPr>
                <a:spLocks/>
              </p:cNvSpPr>
              <p:nvPr/>
            </p:nvSpPr>
            <p:spPr bwMode="auto">
              <a:xfrm>
                <a:off x="5077" y="1079"/>
                <a:ext cx="55" cy="134"/>
              </a:xfrm>
              <a:custGeom>
                <a:avLst/>
                <a:gdLst>
                  <a:gd name="T0" fmla="*/ 0 w 55"/>
                  <a:gd name="T1" fmla="*/ 0 h 134"/>
                  <a:gd name="T2" fmla="*/ 0 w 55"/>
                  <a:gd name="T3" fmla="*/ 0 h 134"/>
                  <a:gd name="T4" fmla="*/ 9 w 55"/>
                  <a:gd name="T5" fmla="*/ 9 h 134"/>
                  <a:gd name="T6" fmla="*/ 18 w 55"/>
                  <a:gd name="T7" fmla="*/ 19 h 134"/>
                  <a:gd name="T8" fmla="*/ 25 w 55"/>
                  <a:gd name="T9" fmla="*/ 30 h 134"/>
                  <a:gd name="T10" fmla="*/ 32 w 55"/>
                  <a:gd name="T11" fmla="*/ 42 h 134"/>
                  <a:gd name="T12" fmla="*/ 37 w 55"/>
                  <a:gd name="T13" fmla="*/ 55 h 134"/>
                  <a:gd name="T14" fmla="*/ 40 w 55"/>
                  <a:gd name="T15" fmla="*/ 70 h 134"/>
                  <a:gd name="T16" fmla="*/ 43 w 55"/>
                  <a:gd name="T17" fmla="*/ 84 h 134"/>
                  <a:gd name="T18" fmla="*/ 44 w 55"/>
                  <a:gd name="T19" fmla="*/ 100 h 134"/>
                  <a:gd name="T20" fmla="*/ 44 w 55"/>
                  <a:gd name="T21" fmla="*/ 100 h 134"/>
                  <a:gd name="T22" fmla="*/ 43 w 55"/>
                  <a:gd name="T23" fmla="*/ 113 h 134"/>
                  <a:gd name="T24" fmla="*/ 41 w 55"/>
                  <a:gd name="T25" fmla="*/ 125 h 134"/>
                  <a:gd name="T26" fmla="*/ 41 w 55"/>
                  <a:gd name="T27" fmla="*/ 125 h 134"/>
                  <a:gd name="T28" fmla="*/ 41 w 55"/>
                  <a:gd name="T29" fmla="*/ 131 h 134"/>
                  <a:gd name="T30" fmla="*/ 41 w 55"/>
                  <a:gd name="T31" fmla="*/ 131 h 134"/>
                  <a:gd name="T32" fmla="*/ 41 w 55"/>
                  <a:gd name="T33" fmla="*/ 133 h 134"/>
                  <a:gd name="T34" fmla="*/ 41 w 55"/>
                  <a:gd name="T35" fmla="*/ 133 h 134"/>
                  <a:gd name="T36" fmla="*/ 43 w 55"/>
                  <a:gd name="T37" fmla="*/ 134 h 134"/>
                  <a:gd name="T38" fmla="*/ 43 w 55"/>
                  <a:gd name="T39" fmla="*/ 134 h 134"/>
                  <a:gd name="T40" fmla="*/ 44 w 55"/>
                  <a:gd name="T41" fmla="*/ 132 h 134"/>
                  <a:gd name="T42" fmla="*/ 45 w 55"/>
                  <a:gd name="T43" fmla="*/ 131 h 134"/>
                  <a:gd name="T44" fmla="*/ 45 w 55"/>
                  <a:gd name="T45" fmla="*/ 131 h 134"/>
                  <a:gd name="T46" fmla="*/ 45 w 55"/>
                  <a:gd name="T47" fmla="*/ 128 h 134"/>
                  <a:gd name="T48" fmla="*/ 47 w 55"/>
                  <a:gd name="T49" fmla="*/ 125 h 134"/>
                  <a:gd name="T50" fmla="*/ 47 w 55"/>
                  <a:gd name="T51" fmla="*/ 125 h 134"/>
                  <a:gd name="T52" fmla="*/ 47 w 55"/>
                  <a:gd name="T53" fmla="*/ 122 h 134"/>
                  <a:gd name="T54" fmla="*/ 47 w 55"/>
                  <a:gd name="T55" fmla="*/ 122 h 134"/>
                  <a:gd name="T56" fmla="*/ 48 w 55"/>
                  <a:gd name="T57" fmla="*/ 115 h 134"/>
                  <a:gd name="T58" fmla="*/ 49 w 55"/>
                  <a:gd name="T59" fmla="*/ 110 h 134"/>
                  <a:gd name="T60" fmla="*/ 51 w 55"/>
                  <a:gd name="T61" fmla="*/ 103 h 134"/>
                  <a:gd name="T62" fmla="*/ 51 w 55"/>
                  <a:gd name="T63" fmla="*/ 103 h 134"/>
                  <a:gd name="T64" fmla="*/ 53 w 55"/>
                  <a:gd name="T65" fmla="*/ 97 h 134"/>
                  <a:gd name="T66" fmla="*/ 53 w 55"/>
                  <a:gd name="T67" fmla="*/ 90 h 134"/>
                  <a:gd name="T68" fmla="*/ 53 w 55"/>
                  <a:gd name="T69" fmla="*/ 90 h 134"/>
                  <a:gd name="T70" fmla="*/ 54 w 55"/>
                  <a:gd name="T71" fmla="*/ 83 h 134"/>
                  <a:gd name="T72" fmla="*/ 55 w 55"/>
                  <a:gd name="T73" fmla="*/ 78 h 134"/>
                  <a:gd name="T74" fmla="*/ 55 w 55"/>
                  <a:gd name="T75" fmla="*/ 78 h 134"/>
                  <a:gd name="T76" fmla="*/ 51 w 55"/>
                  <a:gd name="T77" fmla="*/ 65 h 134"/>
                  <a:gd name="T78" fmla="*/ 47 w 55"/>
                  <a:gd name="T79" fmla="*/ 54 h 134"/>
                  <a:gd name="T80" fmla="*/ 41 w 55"/>
                  <a:gd name="T81" fmla="*/ 43 h 134"/>
                  <a:gd name="T82" fmla="*/ 35 w 55"/>
                  <a:gd name="T83" fmla="*/ 32 h 134"/>
                  <a:gd name="T84" fmla="*/ 28 w 55"/>
                  <a:gd name="T85" fmla="*/ 23 h 134"/>
                  <a:gd name="T86" fmla="*/ 19 w 55"/>
                  <a:gd name="T87" fmla="*/ 14 h 134"/>
                  <a:gd name="T88" fmla="*/ 10 w 55"/>
                  <a:gd name="T89" fmla="*/ 7 h 134"/>
                  <a:gd name="T90" fmla="*/ 0 w 55"/>
                  <a:gd name="T91" fmla="*/ 0 h 134"/>
                  <a:gd name="T92" fmla="*/ 0 w 55"/>
                  <a:gd name="T93" fmla="*/ 0 h 1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5"/>
                  <a:gd name="T142" fmla="*/ 0 h 134"/>
                  <a:gd name="T143" fmla="*/ 55 w 55"/>
                  <a:gd name="T144" fmla="*/ 134 h 1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5" h="134">
                    <a:moveTo>
                      <a:pt x="0" y="0"/>
                    </a:moveTo>
                    <a:lnTo>
                      <a:pt x="0" y="0"/>
                    </a:lnTo>
                    <a:lnTo>
                      <a:pt x="9" y="9"/>
                    </a:lnTo>
                    <a:lnTo>
                      <a:pt x="18" y="19"/>
                    </a:lnTo>
                    <a:lnTo>
                      <a:pt x="25" y="30"/>
                    </a:lnTo>
                    <a:lnTo>
                      <a:pt x="32" y="42"/>
                    </a:lnTo>
                    <a:lnTo>
                      <a:pt x="37" y="55"/>
                    </a:lnTo>
                    <a:lnTo>
                      <a:pt x="40" y="70"/>
                    </a:lnTo>
                    <a:lnTo>
                      <a:pt x="43" y="84"/>
                    </a:lnTo>
                    <a:lnTo>
                      <a:pt x="44" y="100"/>
                    </a:lnTo>
                    <a:lnTo>
                      <a:pt x="43" y="113"/>
                    </a:lnTo>
                    <a:lnTo>
                      <a:pt x="41" y="125"/>
                    </a:lnTo>
                    <a:lnTo>
                      <a:pt x="41" y="131"/>
                    </a:lnTo>
                    <a:lnTo>
                      <a:pt x="41" y="133"/>
                    </a:lnTo>
                    <a:lnTo>
                      <a:pt x="43" y="134"/>
                    </a:lnTo>
                    <a:lnTo>
                      <a:pt x="44" y="132"/>
                    </a:lnTo>
                    <a:lnTo>
                      <a:pt x="45" y="131"/>
                    </a:lnTo>
                    <a:lnTo>
                      <a:pt x="45" y="128"/>
                    </a:lnTo>
                    <a:lnTo>
                      <a:pt x="47" y="125"/>
                    </a:lnTo>
                    <a:lnTo>
                      <a:pt x="47" y="122"/>
                    </a:lnTo>
                    <a:lnTo>
                      <a:pt x="48" y="115"/>
                    </a:lnTo>
                    <a:lnTo>
                      <a:pt x="49" y="110"/>
                    </a:lnTo>
                    <a:lnTo>
                      <a:pt x="51" y="103"/>
                    </a:lnTo>
                    <a:lnTo>
                      <a:pt x="53" y="97"/>
                    </a:lnTo>
                    <a:lnTo>
                      <a:pt x="53" y="90"/>
                    </a:lnTo>
                    <a:lnTo>
                      <a:pt x="54" y="83"/>
                    </a:lnTo>
                    <a:lnTo>
                      <a:pt x="55" y="78"/>
                    </a:lnTo>
                    <a:lnTo>
                      <a:pt x="51" y="65"/>
                    </a:lnTo>
                    <a:lnTo>
                      <a:pt x="47" y="54"/>
                    </a:lnTo>
                    <a:lnTo>
                      <a:pt x="41" y="43"/>
                    </a:lnTo>
                    <a:lnTo>
                      <a:pt x="35" y="32"/>
                    </a:lnTo>
                    <a:lnTo>
                      <a:pt x="28" y="23"/>
                    </a:lnTo>
                    <a:lnTo>
                      <a:pt x="19" y="14"/>
                    </a:lnTo>
                    <a:lnTo>
                      <a:pt x="1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9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2" name="Freeform 21"/>
              <p:cNvSpPr>
                <a:spLocks/>
              </p:cNvSpPr>
              <p:nvPr/>
            </p:nvSpPr>
            <p:spPr bwMode="auto">
              <a:xfrm>
                <a:off x="4900" y="1107"/>
                <a:ext cx="33" cy="114"/>
              </a:xfrm>
              <a:custGeom>
                <a:avLst/>
                <a:gdLst>
                  <a:gd name="T0" fmla="*/ 31 w 33"/>
                  <a:gd name="T1" fmla="*/ 4 h 114"/>
                  <a:gd name="T2" fmla="*/ 29 w 33"/>
                  <a:gd name="T3" fmla="*/ 4 h 114"/>
                  <a:gd name="T4" fmla="*/ 28 w 33"/>
                  <a:gd name="T5" fmla="*/ 4 h 114"/>
                  <a:gd name="T6" fmla="*/ 27 w 33"/>
                  <a:gd name="T7" fmla="*/ 2 h 114"/>
                  <a:gd name="T8" fmla="*/ 25 w 33"/>
                  <a:gd name="T9" fmla="*/ 0 h 114"/>
                  <a:gd name="T10" fmla="*/ 19 w 33"/>
                  <a:gd name="T11" fmla="*/ 7 h 114"/>
                  <a:gd name="T12" fmla="*/ 10 w 33"/>
                  <a:gd name="T13" fmla="*/ 24 h 114"/>
                  <a:gd name="T14" fmla="*/ 4 w 33"/>
                  <a:gd name="T15" fmla="*/ 43 h 114"/>
                  <a:gd name="T16" fmla="*/ 0 w 33"/>
                  <a:gd name="T17" fmla="*/ 62 h 114"/>
                  <a:gd name="T18" fmla="*/ 0 w 33"/>
                  <a:gd name="T19" fmla="*/ 72 h 114"/>
                  <a:gd name="T20" fmla="*/ 1 w 33"/>
                  <a:gd name="T21" fmla="*/ 87 h 114"/>
                  <a:gd name="T22" fmla="*/ 5 w 33"/>
                  <a:gd name="T23" fmla="*/ 95 h 114"/>
                  <a:gd name="T24" fmla="*/ 7 w 33"/>
                  <a:gd name="T25" fmla="*/ 100 h 114"/>
                  <a:gd name="T26" fmla="*/ 9 w 33"/>
                  <a:gd name="T27" fmla="*/ 104 h 114"/>
                  <a:gd name="T28" fmla="*/ 14 w 33"/>
                  <a:gd name="T29" fmla="*/ 107 h 114"/>
                  <a:gd name="T30" fmla="*/ 17 w 33"/>
                  <a:gd name="T31" fmla="*/ 108 h 114"/>
                  <a:gd name="T32" fmla="*/ 22 w 33"/>
                  <a:gd name="T33" fmla="*/ 114 h 114"/>
                  <a:gd name="T34" fmla="*/ 20 w 33"/>
                  <a:gd name="T35" fmla="*/ 104 h 114"/>
                  <a:gd name="T36" fmla="*/ 19 w 33"/>
                  <a:gd name="T37" fmla="*/ 104 h 114"/>
                  <a:gd name="T38" fmla="*/ 18 w 33"/>
                  <a:gd name="T39" fmla="*/ 103 h 114"/>
                  <a:gd name="T40" fmla="*/ 17 w 33"/>
                  <a:gd name="T41" fmla="*/ 100 h 114"/>
                  <a:gd name="T42" fmla="*/ 17 w 33"/>
                  <a:gd name="T43" fmla="*/ 98 h 114"/>
                  <a:gd name="T44" fmla="*/ 12 w 33"/>
                  <a:gd name="T45" fmla="*/ 97 h 114"/>
                  <a:gd name="T46" fmla="*/ 10 w 33"/>
                  <a:gd name="T47" fmla="*/ 97 h 114"/>
                  <a:gd name="T48" fmla="*/ 9 w 33"/>
                  <a:gd name="T49" fmla="*/ 96 h 114"/>
                  <a:gd name="T50" fmla="*/ 8 w 33"/>
                  <a:gd name="T51" fmla="*/ 90 h 114"/>
                  <a:gd name="T52" fmla="*/ 9 w 33"/>
                  <a:gd name="T53" fmla="*/ 88 h 114"/>
                  <a:gd name="T54" fmla="*/ 10 w 33"/>
                  <a:gd name="T55" fmla="*/ 87 h 114"/>
                  <a:gd name="T56" fmla="*/ 10 w 33"/>
                  <a:gd name="T57" fmla="*/ 85 h 114"/>
                  <a:gd name="T58" fmla="*/ 9 w 33"/>
                  <a:gd name="T59" fmla="*/ 84 h 114"/>
                  <a:gd name="T60" fmla="*/ 9 w 33"/>
                  <a:gd name="T61" fmla="*/ 83 h 114"/>
                  <a:gd name="T62" fmla="*/ 10 w 33"/>
                  <a:gd name="T63" fmla="*/ 79 h 114"/>
                  <a:gd name="T64" fmla="*/ 11 w 33"/>
                  <a:gd name="T65" fmla="*/ 78 h 114"/>
                  <a:gd name="T66" fmla="*/ 12 w 33"/>
                  <a:gd name="T67" fmla="*/ 77 h 114"/>
                  <a:gd name="T68" fmla="*/ 14 w 33"/>
                  <a:gd name="T69" fmla="*/ 75 h 114"/>
                  <a:gd name="T70" fmla="*/ 17 w 33"/>
                  <a:gd name="T71" fmla="*/ 75 h 114"/>
                  <a:gd name="T72" fmla="*/ 17 w 33"/>
                  <a:gd name="T73" fmla="*/ 72 h 114"/>
                  <a:gd name="T74" fmla="*/ 17 w 33"/>
                  <a:gd name="T75" fmla="*/ 57 h 114"/>
                  <a:gd name="T76" fmla="*/ 22 w 33"/>
                  <a:gd name="T77" fmla="*/ 32 h 114"/>
                  <a:gd name="T78" fmla="*/ 26 w 33"/>
                  <a:gd name="T79" fmla="*/ 20 h 114"/>
                  <a:gd name="T80" fmla="*/ 26 w 33"/>
                  <a:gd name="T81" fmla="*/ 16 h 114"/>
                  <a:gd name="T82" fmla="*/ 28 w 33"/>
                  <a:gd name="T83" fmla="*/ 10 h 114"/>
                  <a:gd name="T84" fmla="*/ 29 w 33"/>
                  <a:gd name="T85" fmla="*/ 9 h 114"/>
                  <a:gd name="T86" fmla="*/ 32 w 33"/>
                  <a:gd name="T87" fmla="*/ 6 h 114"/>
                  <a:gd name="T88" fmla="*/ 33 w 33"/>
                  <a:gd name="T89" fmla="*/ 4 h 114"/>
                  <a:gd name="T90" fmla="*/ 33 w 33"/>
                  <a:gd name="T91" fmla="*/ 3 h 1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3"/>
                  <a:gd name="T139" fmla="*/ 0 h 114"/>
                  <a:gd name="T140" fmla="*/ 33 w 33"/>
                  <a:gd name="T141" fmla="*/ 114 h 11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3" h="114">
                    <a:moveTo>
                      <a:pt x="33" y="3"/>
                    </a:moveTo>
                    <a:lnTo>
                      <a:pt x="31" y="4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7" y="2"/>
                    </a:lnTo>
                    <a:lnTo>
                      <a:pt x="26" y="1"/>
                    </a:lnTo>
                    <a:lnTo>
                      <a:pt x="25" y="0"/>
                    </a:lnTo>
                    <a:lnTo>
                      <a:pt x="19" y="7"/>
                    </a:lnTo>
                    <a:lnTo>
                      <a:pt x="15" y="15"/>
                    </a:lnTo>
                    <a:lnTo>
                      <a:pt x="10" y="24"/>
                    </a:lnTo>
                    <a:lnTo>
                      <a:pt x="7" y="33"/>
                    </a:lnTo>
                    <a:lnTo>
                      <a:pt x="4" y="43"/>
                    </a:lnTo>
                    <a:lnTo>
                      <a:pt x="1" y="52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1" y="87"/>
                    </a:lnTo>
                    <a:lnTo>
                      <a:pt x="4" y="90"/>
                    </a:lnTo>
                    <a:lnTo>
                      <a:pt x="5" y="95"/>
                    </a:lnTo>
                    <a:lnTo>
                      <a:pt x="7" y="100"/>
                    </a:lnTo>
                    <a:lnTo>
                      <a:pt x="9" y="104"/>
                    </a:lnTo>
                    <a:lnTo>
                      <a:pt x="11" y="106"/>
                    </a:lnTo>
                    <a:lnTo>
                      <a:pt x="14" y="107"/>
                    </a:lnTo>
                    <a:lnTo>
                      <a:pt x="17" y="108"/>
                    </a:lnTo>
                    <a:lnTo>
                      <a:pt x="20" y="110"/>
                    </a:lnTo>
                    <a:lnTo>
                      <a:pt x="22" y="114"/>
                    </a:lnTo>
                    <a:lnTo>
                      <a:pt x="20" y="104"/>
                    </a:lnTo>
                    <a:lnTo>
                      <a:pt x="19" y="104"/>
                    </a:lnTo>
                    <a:lnTo>
                      <a:pt x="18" y="103"/>
                    </a:lnTo>
                    <a:lnTo>
                      <a:pt x="17" y="100"/>
                    </a:lnTo>
                    <a:lnTo>
                      <a:pt x="17" y="98"/>
                    </a:lnTo>
                    <a:lnTo>
                      <a:pt x="15" y="97"/>
                    </a:lnTo>
                    <a:lnTo>
                      <a:pt x="12" y="97"/>
                    </a:lnTo>
                    <a:lnTo>
                      <a:pt x="10" y="97"/>
                    </a:lnTo>
                    <a:lnTo>
                      <a:pt x="9" y="96"/>
                    </a:lnTo>
                    <a:lnTo>
                      <a:pt x="8" y="93"/>
                    </a:lnTo>
                    <a:lnTo>
                      <a:pt x="8" y="90"/>
                    </a:lnTo>
                    <a:lnTo>
                      <a:pt x="9" y="88"/>
                    </a:lnTo>
                    <a:lnTo>
                      <a:pt x="10" y="87"/>
                    </a:lnTo>
                    <a:lnTo>
                      <a:pt x="10" y="86"/>
                    </a:lnTo>
                    <a:lnTo>
                      <a:pt x="10" y="85"/>
                    </a:lnTo>
                    <a:lnTo>
                      <a:pt x="9" y="84"/>
                    </a:lnTo>
                    <a:lnTo>
                      <a:pt x="9" y="83"/>
                    </a:lnTo>
                    <a:lnTo>
                      <a:pt x="9" y="81"/>
                    </a:lnTo>
                    <a:lnTo>
                      <a:pt x="10" y="79"/>
                    </a:lnTo>
                    <a:lnTo>
                      <a:pt x="11" y="78"/>
                    </a:lnTo>
                    <a:lnTo>
                      <a:pt x="12" y="77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7" y="75"/>
                    </a:lnTo>
                    <a:lnTo>
                      <a:pt x="17" y="72"/>
                    </a:lnTo>
                    <a:lnTo>
                      <a:pt x="17" y="57"/>
                    </a:lnTo>
                    <a:lnTo>
                      <a:pt x="19" y="44"/>
                    </a:lnTo>
                    <a:lnTo>
                      <a:pt x="22" y="32"/>
                    </a:lnTo>
                    <a:lnTo>
                      <a:pt x="26" y="20"/>
                    </a:lnTo>
                    <a:lnTo>
                      <a:pt x="26" y="16"/>
                    </a:lnTo>
                    <a:lnTo>
                      <a:pt x="26" y="13"/>
                    </a:lnTo>
                    <a:lnTo>
                      <a:pt x="28" y="10"/>
                    </a:lnTo>
                    <a:lnTo>
                      <a:pt x="29" y="9"/>
                    </a:lnTo>
                    <a:lnTo>
                      <a:pt x="32" y="6"/>
                    </a:lnTo>
                    <a:lnTo>
                      <a:pt x="33" y="4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589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3" name="Freeform 22"/>
              <p:cNvSpPr>
                <a:spLocks/>
              </p:cNvSpPr>
              <p:nvPr/>
            </p:nvSpPr>
            <p:spPr bwMode="auto">
              <a:xfrm>
                <a:off x="4932" y="111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2 h 2"/>
                  <a:gd name="T14" fmla="*/ 0 w 1"/>
                  <a:gd name="T15" fmla="*/ 2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"/>
                  <a:gd name="T25" fmla="*/ 0 h 2"/>
                  <a:gd name="T26" fmla="*/ 1 w 1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3A9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4" name="Freeform 23"/>
              <p:cNvSpPr>
                <a:spLocks/>
              </p:cNvSpPr>
              <p:nvPr/>
            </p:nvSpPr>
            <p:spPr bwMode="auto">
              <a:xfrm>
                <a:off x="4929" y="1110"/>
                <a:ext cx="4" cy="6"/>
              </a:xfrm>
              <a:custGeom>
                <a:avLst/>
                <a:gdLst>
                  <a:gd name="T0" fmla="*/ 3 w 4"/>
                  <a:gd name="T1" fmla="*/ 3 h 6"/>
                  <a:gd name="T2" fmla="*/ 3 w 4"/>
                  <a:gd name="T3" fmla="*/ 3 h 6"/>
                  <a:gd name="T4" fmla="*/ 0 w 4"/>
                  <a:gd name="T5" fmla="*/ 6 h 6"/>
                  <a:gd name="T6" fmla="*/ 0 w 4"/>
                  <a:gd name="T7" fmla="*/ 6 h 6"/>
                  <a:gd name="T8" fmla="*/ 3 w 4"/>
                  <a:gd name="T9" fmla="*/ 3 h 6"/>
                  <a:gd name="T10" fmla="*/ 4 w 4"/>
                  <a:gd name="T11" fmla="*/ 1 h 6"/>
                  <a:gd name="T12" fmla="*/ 4 w 4"/>
                  <a:gd name="T13" fmla="*/ 1 h 6"/>
                  <a:gd name="T14" fmla="*/ 4 w 4"/>
                  <a:gd name="T15" fmla="*/ 0 h 6"/>
                  <a:gd name="T16" fmla="*/ 4 w 4"/>
                  <a:gd name="T17" fmla="*/ 0 h 6"/>
                  <a:gd name="T18" fmla="*/ 4 w 4"/>
                  <a:gd name="T19" fmla="*/ 1 h 6"/>
                  <a:gd name="T20" fmla="*/ 4 w 4"/>
                  <a:gd name="T21" fmla="*/ 1 h 6"/>
                  <a:gd name="T22" fmla="*/ 3 w 4"/>
                  <a:gd name="T23" fmla="*/ 3 h 6"/>
                  <a:gd name="T24" fmla="*/ 3 w 4"/>
                  <a:gd name="T25" fmla="*/ 3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"/>
                  <a:gd name="T40" fmla="*/ 0 h 6"/>
                  <a:gd name="T41" fmla="*/ 4 w 4"/>
                  <a:gd name="T42" fmla="*/ 6 h 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" h="6">
                    <a:moveTo>
                      <a:pt x="3" y="3"/>
                    </a:moveTo>
                    <a:lnTo>
                      <a:pt x="3" y="3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6EBB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5" name="Freeform 24"/>
              <p:cNvSpPr>
                <a:spLocks/>
              </p:cNvSpPr>
              <p:nvPr/>
            </p:nvSpPr>
            <p:spPr bwMode="auto">
              <a:xfrm>
                <a:off x="4926" y="11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3 h 3"/>
                  <a:gd name="T4" fmla="*/ 0 h 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3"/>
                  <a:gd name="T13" fmla="*/ 3 h 3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BB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6" name="Freeform 25"/>
              <p:cNvSpPr>
                <a:spLocks/>
              </p:cNvSpPr>
              <p:nvPr/>
            </p:nvSpPr>
            <p:spPr bwMode="auto">
              <a:xfrm>
                <a:off x="4926" y="1126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h 1"/>
                  <a:gd name="T13" fmla="*/ 1 h 1"/>
                </a:gdLst>
                <a:ahLst/>
                <a:cxnLst>
                  <a:cxn ang="T6">
                    <a:pos x="0" y="T0"/>
                  </a:cxn>
                  <a:cxn ang="T7">
                    <a:pos x="0" y="T1"/>
                  </a:cxn>
                  <a:cxn ang="T8">
                    <a:pos x="0" y="T2"/>
                  </a:cxn>
                  <a:cxn ang="T9">
                    <a:pos x="0" y="T3"/>
                  </a:cxn>
                  <a:cxn ang="T10">
                    <a:pos x="0" y="T4"/>
                  </a:cxn>
                  <a:cxn ang="T11">
                    <a:pos x="0" y="T5"/>
                  </a:cxn>
                </a:cxnLst>
                <a:rect l="0" t="T12" r="0" b="T13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9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7" name="Freeform 26"/>
              <p:cNvSpPr>
                <a:spLocks/>
              </p:cNvSpPr>
              <p:nvPr/>
            </p:nvSpPr>
            <p:spPr bwMode="auto">
              <a:xfrm>
                <a:off x="4918" y="1107"/>
                <a:ext cx="15" cy="40"/>
              </a:xfrm>
              <a:custGeom>
                <a:avLst/>
                <a:gdLst>
                  <a:gd name="T0" fmla="*/ 8 w 15"/>
                  <a:gd name="T1" fmla="*/ 20 h 40"/>
                  <a:gd name="T2" fmla="*/ 8 w 15"/>
                  <a:gd name="T3" fmla="*/ 20 h 40"/>
                  <a:gd name="T4" fmla="*/ 8 w 15"/>
                  <a:gd name="T5" fmla="*/ 19 h 40"/>
                  <a:gd name="T6" fmla="*/ 8 w 15"/>
                  <a:gd name="T7" fmla="*/ 19 h 40"/>
                  <a:gd name="T8" fmla="*/ 8 w 15"/>
                  <a:gd name="T9" fmla="*/ 16 h 40"/>
                  <a:gd name="T10" fmla="*/ 8 w 15"/>
                  <a:gd name="T11" fmla="*/ 16 h 40"/>
                  <a:gd name="T12" fmla="*/ 8 w 15"/>
                  <a:gd name="T13" fmla="*/ 13 h 40"/>
                  <a:gd name="T14" fmla="*/ 10 w 15"/>
                  <a:gd name="T15" fmla="*/ 10 h 40"/>
                  <a:gd name="T16" fmla="*/ 11 w 15"/>
                  <a:gd name="T17" fmla="*/ 9 h 40"/>
                  <a:gd name="T18" fmla="*/ 11 w 15"/>
                  <a:gd name="T19" fmla="*/ 9 h 40"/>
                  <a:gd name="T20" fmla="*/ 14 w 15"/>
                  <a:gd name="T21" fmla="*/ 6 h 40"/>
                  <a:gd name="T22" fmla="*/ 14 w 15"/>
                  <a:gd name="T23" fmla="*/ 6 h 40"/>
                  <a:gd name="T24" fmla="*/ 15 w 15"/>
                  <a:gd name="T25" fmla="*/ 4 h 40"/>
                  <a:gd name="T26" fmla="*/ 15 w 15"/>
                  <a:gd name="T27" fmla="*/ 4 h 40"/>
                  <a:gd name="T28" fmla="*/ 15 w 15"/>
                  <a:gd name="T29" fmla="*/ 3 h 40"/>
                  <a:gd name="T30" fmla="*/ 13 w 15"/>
                  <a:gd name="T31" fmla="*/ 4 h 40"/>
                  <a:gd name="T32" fmla="*/ 13 w 15"/>
                  <a:gd name="T33" fmla="*/ 4 h 40"/>
                  <a:gd name="T34" fmla="*/ 11 w 15"/>
                  <a:gd name="T35" fmla="*/ 4 h 40"/>
                  <a:gd name="T36" fmla="*/ 10 w 15"/>
                  <a:gd name="T37" fmla="*/ 4 h 40"/>
                  <a:gd name="T38" fmla="*/ 10 w 15"/>
                  <a:gd name="T39" fmla="*/ 4 h 40"/>
                  <a:gd name="T40" fmla="*/ 9 w 15"/>
                  <a:gd name="T41" fmla="*/ 2 h 40"/>
                  <a:gd name="T42" fmla="*/ 9 w 15"/>
                  <a:gd name="T43" fmla="*/ 2 h 40"/>
                  <a:gd name="T44" fmla="*/ 8 w 15"/>
                  <a:gd name="T45" fmla="*/ 1 h 40"/>
                  <a:gd name="T46" fmla="*/ 7 w 15"/>
                  <a:gd name="T47" fmla="*/ 0 h 40"/>
                  <a:gd name="T48" fmla="*/ 7 w 15"/>
                  <a:gd name="T49" fmla="*/ 0 h 40"/>
                  <a:gd name="T50" fmla="*/ 2 w 15"/>
                  <a:gd name="T51" fmla="*/ 6 h 40"/>
                  <a:gd name="T52" fmla="*/ 2 w 15"/>
                  <a:gd name="T53" fmla="*/ 6 h 40"/>
                  <a:gd name="T54" fmla="*/ 1 w 15"/>
                  <a:gd name="T55" fmla="*/ 15 h 40"/>
                  <a:gd name="T56" fmla="*/ 0 w 15"/>
                  <a:gd name="T57" fmla="*/ 23 h 40"/>
                  <a:gd name="T58" fmla="*/ 0 w 15"/>
                  <a:gd name="T59" fmla="*/ 23 h 40"/>
                  <a:gd name="T60" fmla="*/ 1 w 15"/>
                  <a:gd name="T61" fmla="*/ 32 h 40"/>
                  <a:gd name="T62" fmla="*/ 2 w 15"/>
                  <a:gd name="T63" fmla="*/ 40 h 40"/>
                  <a:gd name="T64" fmla="*/ 2 w 15"/>
                  <a:gd name="T65" fmla="*/ 40 h 40"/>
                  <a:gd name="T66" fmla="*/ 4 w 15"/>
                  <a:gd name="T67" fmla="*/ 30 h 40"/>
                  <a:gd name="T68" fmla="*/ 8 w 15"/>
                  <a:gd name="T69" fmla="*/ 20 h 40"/>
                  <a:gd name="T70" fmla="*/ 8 w 15"/>
                  <a:gd name="T71" fmla="*/ 20 h 40"/>
                  <a:gd name="T72" fmla="*/ 8 w 15"/>
                  <a:gd name="T73" fmla="*/ 20 h 40"/>
                  <a:gd name="T74" fmla="*/ 8 w 15"/>
                  <a:gd name="T75" fmla="*/ 20 h 4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5"/>
                  <a:gd name="T115" fmla="*/ 0 h 40"/>
                  <a:gd name="T116" fmla="*/ 15 w 15"/>
                  <a:gd name="T117" fmla="*/ 40 h 4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5" h="40">
                    <a:moveTo>
                      <a:pt x="8" y="20"/>
                    </a:moveTo>
                    <a:lnTo>
                      <a:pt x="8" y="20"/>
                    </a:lnTo>
                    <a:lnTo>
                      <a:pt x="8" y="19"/>
                    </a:lnTo>
                    <a:lnTo>
                      <a:pt x="8" y="16"/>
                    </a:lnTo>
                    <a:lnTo>
                      <a:pt x="8" y="13"/>
                    </a:lnTo>
                    <a:lnTo>
                      <a:pt x="10" y="10"/>
                    </a:lnTo>
                    <a:lnTo>
                      <a:pt x="11" y="9"/>
                    </a:lnTo>
                    <a:lnTo>
                      <a:pt x="14" y="6"/>
                    </a:lnTo>
                    <a:lnTo>
                      <a:pt x="15" y="4"/>
                    </a:lnTo>
                    <a:lnTo>
                      <a:pt x="15" y="3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2" y="6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63A8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68" name="Freeform 27"/>
              <p:cNvSpPr>
                <a:spLocks/>
              </p:cNvSpPr>
              <p:nvPr/>
            </p:nvSpPr>
            <p:spPr bwMode="auto">
              <a:xfrm>
                <a:off x="4961" y="1256"/>
                <a:ext cx="69" cy="39"/>
              </a:xfrm>
              <a:custGeom>
                <a:avLst/>
                <a:gdLst>
                  <a:gd name="T0" fmla="*/ 69 w 69"/>
                  <a:gd name="T1" fmla="*/ 21 h 39"/>
                  <a:gd name="T2" fmla="*/ 67 w 69"/>
                  <a:gd name="T3" fmla="*/ 26 h 39"/>
                  <a:gd name="T4" fmla="*/ 67 w 69"/>
                  <a:gd name="T5" fmla="*/ 26 h 39"/>
                  <a:gd name="T6" fmla="*/ 66 w 69"/>
                  <a:gd name="T7" fmla="*/ 27 h 39"/>
                  <a:gd name="T8" fmla="*/ 64 w 69"/>
                  <a:gd name="T9" fmla="*/ 28 h 39"/>
                  <a:gd name="T10" fmla="*/ 62 w 69"/>
                  <a:gd name="T11" fmla="*/ 29 h 39"/>
                  <a:gd name="T12" fmla="*/ 62 w 69"/>
                  <a:gd name="T13" fmla="*/ 29 h 39"/>
                  <a:gd name="T14" fmla="*/ 60 w 69"/>
                  <a:gd name="T15" fmla="*/ 32 h 39"/>
                  <a:gd name="T16" fmla="*/ 59 w 69"/>
                  <a:gd name="T17" fmla="*/ 39 h 39"/>
                  <a:gd name="T18" fmla="*/ 59 w 69"/>
                  <a:gd name="T19" fmla="*/ 39 h 39"/>
                  <a:gd name="T20" fmla="*/ 56 w 69"/>
                  <a:gd name="T21" fmla="*/ 39 h 39"/>
                  <a:gd name="T22" fmla="*/ 56 w 69"/>
                  <a:gd name="T23" fmla="*/ 39 h 39"/>
                  <a:gd name="T24" fmla="*/ 43 w 69"/>
                  <a:gd name="T25" fmla="*/ 39 h 39"/>
                  <a:gd name="T26" fmla="*/ 43 w 69"/>
                  <a:gd name="T27" fmla="*/ 39 h 39"/>
                  <a:gd name="T28" fmla="*/ 41 w 69"/>
                  <a:gd name="T29" fmla="*/ 37 h 39"/>
                  <a:gd name="T30" fmla="*/ 41 w 69"/>
                  <a:gd name="T31" fmla="*/ 37 h 39"/>
                  <a:gd name="T32" fmla="*/ 37 w 69"/>
                  <a:gd name="T33" fmla="*/ 33 h 39"/>
                  <a:gd name="T34" fmla="*/ 37 w 69"/>
                  <a:gd name="T35" fmla="*/ 33 h 39"/>
                  <a:gd name="T36" fmla="*/ 35 w 69"/>
                  <a:gd name="T37" fmla="*/ 32 h 39"/>
                  <a:gd name="T38" fmla="*/ 35 w 69"/>
                  <a:gd name="T39" fmla="*/ 32 h 39"/>
                  <a:gd name="T40" fmla="*/ 31 w 69"/>
                  <a:gd name="T41" fmla="*/ 27 h 39"/>
                  <a:gd name="T42" fmla="*/ 28 w 69"/>
                  <a:gd name="T43" fmla="*/ 25 h 39"/>
                  <a:gd name="T44" fmla="*/ 28 w 69"/>
                  <a:gd name="T45" fmla="*/ 25 h 39"/>
                  <a:gd name="T46" fmla="*/ 27 w 69"/>
                  <a:gd name="T47" fmla="*/ 23 h 39"/>
                  <a:gd name="T48" fmla="*/ 26 w 69"/>
                  <a:gd name="T49" fmla="*/ 22 h 39"/>
                  <a:gd name="T50" fmla="*/ 26 w 69"/>
                  <a:gd name="T51" fmla="*/ 22 h 39"/>
                  <a:gd name="T52" fmla="*/ 22 w 69"/>
                  <a:gd name="T53" fmla="*/ 18 h 39"/>
                  <a:gd name="T54" fmla="*/ 20 w 69"/>
                  <a:gd name="T55" fmla="*/ 16 h 39"/>
                  <a:gd name="T56" fmla="*/ 20 w 69"/>
                  <a:gd name="T57" fmla="*/ 16 h 39"/>
                  <a:gd name="T58" fmla="*/ 18 w 69"/>
                  <a:gd name="T59" fmla="*/ 13 h 39"/>
                  <a:gd name="T60" fmla="*/ 15 w 69"/>
                  <a:gd name="T61" fmla="*/ 11 h 39"/>
                  <a:gd name="T62" fmla="*/ 15 w 69"/>
                  <a:gd name="T63" fmla="*/ 11 h 39"/>
                  <a:gd name="T64" fmla="*/ 11 w 69"/>
                  <a:gd name="T65" fmla="*/ 9 h 39"/>
                  <a:gd name="T66" fmla="*/ 8 w 69"/>
                  <a:gd name="T67" fmla="*/ 9 h 39"/>
                  <a:gd name="T68" fmla="*/ 8 w 69"/>
                  <a:gd name="T69" fmla="*/ 9 h 39"/>
                  <a:gd name="T70" fmla="*/ 7 w 69"/>
                  <a:gd name="T71" fmla="*/ 9 h 39"/>
                  <a:gd name="T72" fmla="*/ 7 w 69"/>
                  <a:gd name="T73" fmla="*/ 9 h 39"/>
                  <a:gd name="T74" fmla="*/ 3 w 69"/>
                  <a:gd name="T75" fmla="*/ 7 h 39"/>
                  <a:gd name="T76" fmla="*/ 2 w 69"/>
                  <a:gd name="T77" fmla="*/ 6 h 39"/>
                  <a:gd name="T78" fmla="*/ 1 w 69"/>
                  <a:gd name="T79" fmla="*/ 6 h 39"/>
                  <a:gd name="T80" fmla="*/ 1 w 69"/>
                  <a:gd name="T81" fmla="*/ 6 h 39"/>
                  <a:gd name="T82" fmla="*/ 1 w 69"/>
                  <a:gd name="T83" fmla="*/ 3 h 39"/>
                  <a:gd name="T84" fmla="*/ 0 w 69"/>
                  <a:gd name="T85" fmla="*/ 0 h 39"/>
                  <a:gd name="T86" fmla="*/ 0 w 69"/>
                  <a:gd name="T87" fmla="*/ 0 h 39"/>
                  <a:gd name="T88" fmla="*/ 7 w 69"/>
                  <a:gd name="T89" fmla="*/ 1 h 39"/>
                  <a:gd name="T90" fmla="*/ 11 w 69"/>
                  <a:gd name="T91" fmla="*/ 3 h 39"/>
                  <a:gd name="T92" fmla="*/ 21 w 69"/>
                  <a:gd name="T93" fmla="*/ 8 h 39"/>
                  <a:gd name="T94" fmla="*/ 29 w 69"/>
                  <a:gd name="T95" fmla="*/ 12 h 39"/>
                  <a:gd name="T96" fmla="*/ 36 w 69"/>
                  <a:gd name="T97" fmla="*/ 18 h 39"/>
                  <a:gd name="T98" fmla="*/ 42 w 69"/>
                  <a:gd name="T99" fmla="*/ 22 h 39"/>
                  <a:gd name="T100" fmla="*/ 49 w 69"/>
                  <a:gd name="T101" fmla="*/ 25 h 39"/>
                  <a:gd name="T102" fmla="*/ 53 w 69"/>
                  <a:gd name="T103" fmla="*/ 25 h 39"/>
                  <a:gd name="T104" fmla="*/ 58 w 69"/>
                  <a:gd name="T105" fmla="*/ 25 h 39"/>
                  <a:gd name="T106" fmla="*/ 63 w 69"/>
                  <a:gd name="T107" fmla="*/ 23 h 39"/>
                  <a:gd name="T108" fmla="*/ 69 w 69"/>
                  <a:gd name="T109" fmla="*/ 21 h 39"/>
                  <a:gd name="T110" fmla="*/ 69 w 69"/>
                  <a:gd name="T111" fmla="*/ 21 h 3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9"/>
                  <a:gd name="T169" fmla="*/ 0 h 39"/>
                  <a:gd name="T170" fmla="*/ 69 w 69"/>
                  <a:gd name="T171" fmla="*/ 39 h 3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9" h="39">
                    <a:moveTo>
                      <a:pt x="69" y="21"/>
                    </a:moveTo>
                    <a:lnTo>
                      <a:pt x="67" y="26"/>
                    </a:lnTo>
                    <a:lnTo>
                      <a:pt x="66" y="27"/>
                    </a:lnTo>
                    <a:lnTo>
                      <a:pt x="64" y="28"/>
                    </a:lnTo>
                    <a:lnTo>
                      <a:pt x="62" y="29"/>
                    </a:lnTo>
                    <a:lnTo>
                      <a:pt x="60" y="32"/>
                    </a:lnTo>
                    <a:lnTo>
                      <a:pt x="59" y="39"/>
                    </a:lnTo>
                    <a:lnTo>
                      <a:pt x="56" y="39"/>
                    </a:lnTo>
                    <a:lnTo>
                      <a:pt x="43" y="39"/>
                    </a:lnTo>
                    <a:lnTo>
                      <a:pt x="41" y="37"/>
                    </a:lnTo>
                    <a:lnTo>
                      <a:pt x="37" y="33"/>
                    </a:lnTo>
                    <a:lnTo>
                      <a:pt x="35" y="32"/>
                    </a:lnTo>
                    <a:lnTo>
                      <a:pt x="31" y="27"/>
                    </a:lnTo>
                    <a:lnTo>
                      <a:pt x="28" y="25"/>
                    </a:lnTo>
                    <a:lnTo>
                      <a:pt x="27" y="23"/>
                    </a:lnTo>
                    <a:lnTo>
                      <a:pt x="26" y="22"/>
                    </a:lnTo>
                    <a:lnTo>
                      <a:pt x="22" y="18"/>
                    </a:lnTo>
                    <a:lnTo>
                      <a:pt x="20" y="16"/>
                    </a:lnTo>
                    <a:lnTo>
                      <a:pt x="18" y="13"/>
                    </a:lnTo>
                    <a:lnTo>
                      <a:pt x="15" y="11"/>
                    </a:lnTo>
                    <a:lnTo>
                      <a:pt x="11" y="9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1" y="3"/>
                    </a:lnTo>
                    <a:lnTo>
                      <a:pt x="21" y="8"/>
                    </a:lnTo>
                    <a:lnTo>
                      <a:pt x="29" y="12"/>
                    </a:lnTo>
                    <a:lnTo>
                      <a:pt x="36" y="18"/>
                    </a:lnTo>
                    <a:lnTo>
                      <a:pt x="42" y="22"/>
                    </a:lnTo>
                    <a:lnTo>
                      <a:pt x="49" y="25"/>
                    </a:lnTo>
                    <a:lnTo>
                      <a:pt x="53" y="25"/>
                    </a:lnTo>
                    <a:lnTo>
                      <a:pt x="58" y="25"/>
                    </a:lnTo>
                    <a:lnTo>
                      <a:pt x="63" y="23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589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8202" name="Picture 29" descr="MC900310822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918" y="1627189"/>
            <a:ext cx="115358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Line 31"/>
          <p:cNvSpPr>
            <a:spLocks noChangeShapeType="1"/>
          </p:cNvSpPr>
          <p:nvPr/>
        </p:nvSpPr>
        <p:spPr bwMode="auto">
          <a:xfrm flipH="1" flipV="1">
            <a:off x="6783918" y="4006850"/>
            <a:ext cx="2751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05" name="Oval 34"/>
          <p:cNvSpPr>
            <a:spLocks noChangeArrowheads="1"/>
          </p:cNvSpPr>
          <p:nvPr/>
        </p:nvSpPr>
        <p:spPr bwMode="auto">
          <a:xfrm>
            <a:off x="2832101" y="1341438"/>
            <a:ext cx="1013884" cy="508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/>
          <a:lstStyle/>
          <a:p>
            <a:endParaRPr lang="fr-FR"/>
          </a:p>
        </p:txBody>
      </p:sp>
      <p:sp>
        <p:nvSpPr>
          <p:cNvPr id="8206" name="Text Box 35"/>
          <p:cNvSpPr txBox="1">
            <a:spLocks noChangeArrowheads="1"/>
          </p:cNvSpPr>
          <p:nvPr/>
        </p:nvSpPr>
        <p:spPr bwMode="auto">
          <a:xfrm>
            <a:off x="3695701" y="1955801"/>
            <a:ext cx="768351" cy="144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/>
          <a:lstStyle/>
          <a:p>
            <a:pPr algn="ctr" defTabSz="652463"/>
            <a:r>
              <a:rPr lang="fr-FR" sz="700" dirty="0" smtClean="0"/>
              <a:t>SERVERS</a:t>
            </a:r>
            <a:endParaRPr lang="fr-FR" sz="700" dirty="0"/>
          </a:p>
        </p:txBody>
      </p:sp>
      <p:sp>
        <p:nvSpPr>
          <p:cNvPr id="8207" name="Line 36"/>
          <p:cNvSpPr>
            <a:spLocks noChangeShapeType="1"/>
          </p:cNvSpPr>
          <p:nvPr/>
        </p:nvSpPr>
        <p:spPr bwMode="auto">
          <a:xfrm flipH="1">
            <a:off x="4008967" y="1698625"/>
            <a:ext cx="795867" cy="7938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08" name="Rectangle 37"/>
          <p:cNvSpPr>
            <a:spLocks noChangeArrowheads="1"/>
          </p:cNvSpPr>
          <p:nvPr/>
        </p:nvSpPr>
        <p:spPr bwMode="auto">
          <a:xfrm>
            <a:off x="527051" y="1484313"/>
            <a:ext cx="2973916" cy="115093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09" name="Text Box 38"/>
          <p:cNvSpPr txBox="1">
            <a:spLocks noChangeArrowheads="1"/>
          </p:cNvSpPr>
          <p:nvPr/>
        </p:nvSpPr>
        <p:spPr bwMode="auto">
          <a:xfrm>
            <a:off x="431800" y="1146176"/>
            <a:ext cx="14414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smtClean="0"/>
              <a:t>Management / IS</a:t>
            </a:r>
            <a:endParaRPr lang="fr-FR" dirty="0"/>
          </a:p>
        </p:txBody>
      </p:sp>
      <p:sp>
        <p:nvSpPr>
          <p:cNvPr id="8210" name="Text Box 39"/>
          <p:cNvSpPr txBox="1">
            <a:spLocks noChangeArrowheads="1"/>
          </p:cNvSpPr>
          <p:nvPr/>
        </p:nvSpPr>
        <p:spPr bwMode="auto">
          <a:xfrm rot="207893">
            <a:off x="7535334" y="2276475"/>
            <a:ext cx="588433" cy="153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700" b="1">
                <a:solidFill>
                  <a:srgbClr val="000000"/>
                </a:solidFill>
              </a:rPr>
              <a:t>TCP / IP</a:t>
            </a:r>
            <a:endParaRPr lang="fr-FR" sz="700" b="1"/>
          </a:p>
        </p:txBody>
      </p:sp>
      <p:sp>
        <p:nvSpPr>
          <p:cNvPr id="8211" name="Text Box 40"/>
          <p:cNvSpPr txBox="1">
            <a:spLocks noChangeArrowheads="1"/>
          </p:cNvSpPr>
          <p:nvPr/>
        </p:nvSpPr>
        <p:spPr bwMode="auto">
          <a:xfrm>
            <a:off x="7727951" y="2636838"/>
            <a:ext cx="182456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en-GB" sz="800" dirty="0" smtClean="0"/>
              <a:t>Public APN (Radius Server: Authentication)</a:t>
            </a:r>
            <a:endParaRPr lang="en-GB" sz="800" dirty="0"/>
          </a:p>
        </p:txBody>
      </p:sp>
      <p:pic>
        <p:nvPicPr>
          <p:cNvPr id="8213" name="Picture 43" descr="routeu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45134" y="2493963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4" name="Picture 44" descr="MC900345705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19967" y="1700214"/>
            <a:ext cx="53551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5" name="Arc 45"/>
          <p:cNvSpPr>
            <a:spLocks/>
          </p:cNvSpPr>
          <p:nvPr/>
        </p:nvSpPr>
        <p:spPr bwMode="auto">
          <a:xfrm rot="10574240" flipV="1">
            <a:off x="8426300" y="2978552"/>
            <a:ext cx="1497048" cy="773112"/>
          </a:xfrm>
          <a:custGeom>
            <a:avLst/>
            <a:gdLst>
              <a:gd name="T0" fmla="*/ 565892 w 19449"/>
              <a:gd name="T1" fmla="*/ 0 h 19997"/>
              <a:gd name="T2" fmla="*/ 1347788 w 19449"/>
              <a:gd name="T3" fmla="*/ 409849 h 19997"/>
              <a:gd name="T4" fmla="*/ 0 w 19449"/>
              <a:gd name="T5" fmla="*/ 773112 h 19997"/>
              <a:gd name="T6" fmla="*/ 0 60000 65536"/>
              <a:gd name="T7" fmla="*/ 0 60000 65536"/>
              <a:gd name="T8" fmla="*/ 0 60000 65536"/>
              <a:gd name="T9" fmla="*/ 0 w 19449"/>
              <a:gd name="T10" fmla="*/ 0 h 19997"/>
              <a:gd name="T11" fmla="*/ 19449 w 19449"/>
              <a:gd name="T12" fmla="*/ 19997 h 199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449" h="19997" fill="none" extrusionOk="0">
                <a:moveTo>
                  <a:pt x="8165" y="0"/>
                </a:moveTo>
                <a:cubicBezTo>
                  <a:pt x="13107" y="2018"/>
                  <a:pt x="17127" y="5794"/>
                  <a:pt x="19449" y="10600"/>
                </a:cubicBezTo>
              </a:path>
              <a:path w="19449" h="19997" stroke="0" extrusionOk="0">
                <a:moveTo>
                  <a:pt x="8165" y="0"/>
                </a:moveTo>
                <a:cubicBezTo>
                  <a:pt x="13107" y="2018"/>
                  <a:pt x="17127" y="5794"/>
                  <a:pt x="19449" y="10600"/>
                </a:cubicBezTo>
                <a:lnTo>
                  <a:pt x="0" y="19997"/>
                </a:lnTo>
                <a:close/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16" name="Line 46"/>
          <p:cNvSpPr>
            <a:spLocks noChangeShapeType="1"/>
          </p:cNvSpPr>
          <p:nvPr/>
        </p:nvSpPr>
        <p:spPr bwMode="auto">
          <a:xfrm flipH="1" flipV="1">
            <a:off x="9169400" y="2133601"/>
            <a:ext cx="670984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8217" name="Picture 47" descr="routeu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76784" y="1989138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8" name="Line 48"/>
          <p:cNvSpPr>
            <a:spLocks noChangeShapeType="1"/>
          </p:cNvSpPr>
          <p:nvPr/>
        </p:nvSpPr>
        <p:spPr bwMode="auto">
          <a:xfrm flipH="1">
            <a:off x="9515475" y="3165476"/>
            <a:ext cx="782110" cy="615949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8219" name="Line 50"/>
          <p:cNvSpPr>
            <a:spLocks noChangeShapeType="1"/>
          </p:cNvSpPr>
          <p:nvPr/>
        </p:nvSpPr>
        <p:spPr bwMode="auto">
          <a:xfrm flipH="1">
            <a:off x="1924051" y="1773239"/>
            <a:ext cx="1041400" cy="263525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20" name="Text Box 51"/>
          <p:cNvSpPr txBox="1">
            <a:spLocks noChangeArrowheads="1"/>
          </p:cNvSpPr>
          <p:nvPr/>
        </p:nvSpPr>
        <p:spPr bwMode="auto">
          <a:xfrm>
            <a:off x="2967567" y="1485901"/>
            <a:ext cx="768351" cy="1444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/>
          <a:lstStyle/>
          <a:p>
            <a:pPr algn="ctr" defTabSz="652463"/>
            <a:r>
              <a:rPr lang="fr-FR" sz="700" dirty="0" smtClean="0">
                <a:solidFill>
                  <a:schemeClr val="bg1"/>
                </a:solidFill>
              </a:rPr>
              <a:t>NETWORK</a:t>
            </a:r>
            <a:endParaRPr lang="fr-FR" sz="700" dirty="0">
              <a:solidFill>
                <a:schemeClr val="bg1"/>
              </a:solidFill>
            </a:endParaRPr>
          </a:p>
        </p:txBody>
      </p:sp>
      <p:sp>
        <p:nvSpPr>
          <p:cNvPr id="8221" name="Text Box 53"/>
          <p:cNvSpPr txBox="1">
            <a:spLocks noChangeArrowheads="1"/>
          </p:cNvSpPr>
          <p:nvPr/>
        </p:nvSpPr>
        <p:spPr bwMode="auto">
          <a:xfrm>
            <a:off x="4944533" y="1747838"/>
            <a:ext cx="1930400" cy="215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900" b="1">
                <a:solidFill>
                  <a:srgbClr val="000000"/>
                </a:solidFill>
              </a:rPr>
              <a:t>INTERNET</a:t>
            </a:r>
            <a:endParaRPr lang="fr-FR" sz="900"/>
          </a:p>
        </p:txBody>
      </p:sp>
      <p:pic>
        <p:nvPicPr>
          <p:cNvPr id="8222" name="Picture 54" descr="routeu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6367" y="1587500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3" name="Picture 55" descr="routeu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95701" y="1628775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4" name="Picture 56" descr="routeu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44634" y="2306638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5" name="Line 57"/>
          <p:cNvSpPr>
            <a:spLocks noChangeShapeType="1"/>
          </p:cNvSpPr>
          <p:nvPr/>
        </p:nvSpPr>
        <p:spPr bwMode="auto">
          <a:xfrm flipH="1" flipV="1">
            <a:off x="6021918" y="2387600"/>
            <a:ext cx="3718983" cy="184150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8226" name="Text Box 58"/>
          <p:cNvSpPr txBox="1">
            <a:spLocks noChangeArrowheads="1"/>
          </p:cNvSpPr>
          <p:nvPr/>
        </p:nvSpPr>
        <p:spPr bwMode="auto">
          <a:xfrm rot="-2269238">
            <a:off x="8227484" y="3068639"/>
            <a:ext cx="946149" cy="153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700" b="1" dirty="0" smtClean="0">
                <a:solidFill>
                  <a:srgbClr val="000000"/>
                </a:solidFill>
              </a:rPr>
              <a:t>3G</a:t>
            </a:r>
            <a:endParaRPr lang="fr-FR" sz="700" b="1" dirty="0"/>
          </a:p>
        </p:txBody>
      </p:sp>
      <p:pic>
        <p:nvPicPr>
          <p:cNvPr id="8227" name="Picture 59" descr="routeu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0934" y="1527175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8" name="Line 60"/>
          <p:cNvSpPr>
            <a:spLocks noChangeShapeType="1"/>
          </p:cNvSpPr>
          <p:nvPr/>
        </p:nvSpPr>
        <p:spPr bwMode="auto">
          <a:xfrm flipH="1" flipV="1">
            <a:off x="6929967" y="1616076"/>
            <a:ext cx="467784" cy="49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8229" name="Picture 61" descr="routeu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00" y="1619250"/>
            <a:ext cx="27516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30" name="Picture 62" descr="routeu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1751" y="2982913"/>
            <a:ext cx="29633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1" name="Text Box 63"/>
          <p:cNvSpPr txBox="1">
            <a:spLocks noChangeArrowheads="1"/>
          </p:cNvSpPr>
          <p:nvPr/>
        </p:nvSpPr>
        <p:spPr bwMode="auto">
          <a:xfrm>
            <a:off x="778121" y="2738439"/>
            <a:ext cx="10917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 dirty="0" smtClean="0"/>
              <a:t>ADVANTAGES:</a:t>
            </a:r>
            <a:endParaRPr lang="fr-FR" sz="1200" b="1" dirty="0"/>
          </a:p>
        </p:txBody>
      </p:sp>
      <p:sp>
        <p:nvSpPr>
          <p:cNvPr id="8232" name="Text Box 64"/>
          <p:cNvSpPr txBox="1">
            <a:spLocks noChangeArrowheads="1"/>
          </p:cNvSpPr>
          <p:nvPr/>
        </p:nvSpPr>
        <p:spPr bwMode="auto">
          <a:xfrm>
            <a:off x="463551" y="3033714"/>
            <a:ext cx="31369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10"/>
              </a:buBlip>
            </a:pPr>
            <a:r>
              <a:rPr lang="fr-FR" sz="1100" dirty="0"/>
              <a:t> </a:t>
            </a:r>
            <a:r>
              <a:rPr lang="en-US" sz="1100" dirty="0" smtClean="0"/>
              <a:t>Real time update of the data</a:t>
            </a:r>
          </a:p>
          <a:p>
            <a:pPr>
              <a:buFontTx/>
              <a:buBlip>
                <a:blip r:embed="rId10"/>
              </a:buBlip>
            </a:pPr>
            <a:r>
              <a:rPr lang="en-US" sz="1100" dirty="0" smtClean="0"/>
              <a:t> Cost reduction compared to the BTI</a:t>
            </a:r>
          </a:p>
          <a:p>
            <a:pPr>
              <a:buFontTx/>
              <a:buBlip>
                <a:blip r:embed="rId10"/>
              </a:buBlip>
            </a:pPr>
            <a:r>
              <a:rPr lang="en-US" sz="1100" dirty="0" smtClean="0"/>
              <a:t> More laying of cables (M2M)</a:t>
            </a:r>
          </a:p>
          <a:p>
            <a:pPr>
              <a:buFontTx/>
              <a:buBlip>
                <a:blip r:embed="rId10"/>
              </a:buBlip>
            </a:pPr>
            <a:r>
              <a:rPr lang="en-US" sz="1100" dirty="0" smtClean="0"/>
              <a:t> 3G packages</a:t>
            </a:r>
          </a:p>
          <a:p>
            <a:pPr>
              <a:buFontTx/>
              <a:buBlip>
                <a:blip r:embed="rId10"/>
              </a:buBlip>
            </a:pPr>
            <a:r>
              <a:rPr lang="en-US" sz="1100" dirty="0" smtClean="0"/>
              <a:t> Simplified implementation</a:t>
            </a:r>
          </a:p>
          <a:p>
            <a:pPr>
              <a:buFontTx/>
              <a:buBlip>
                <a:blip r:embed="rId10"/>
              </a:buBlip>
            </a:pPr>
            <a:r>
              <a:rPr lang="en-US" sz="1100" dirty="0" smtClean="0"/>
              <a:t> security</a:t>
            </a:r>
            <a:endParaRPr lang="fr-FR" sz="1200" dirty="0"/>
          </a:p>
        </p:txBody>
      </p:sp>
      <p:sp>
        <p:nvSpPr>
          <p:cNvPr id="8233" name="Text Box 65"/>
          <p:cNvSpPr txBox="1">
            <a:spLocks noChangeArrowheads="1"/>
          </p:cNvSpPr>
          <p:nvPr/>
        </p:nvSpPr>
        <p:spPr bwMode="auto">
          <a:xfrm>
            <a:off x="6959600" y="2997201"/>
            <a:ext cx="769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900" b="1" dirty="0" smtClean="0"/>
              <a:t>Equipment</a:t>
            </a:r>
          </a:p>
          <a:p>
            <a:r>
              <a:rPr lang="fr-FR" sz="900" b="1" dirty="0" smtClean="0"/>
              <a:t>KORTEX PSI</a:t>
            </a:r>
            <a:endParaRPr lang="fr-FR" sz="900" b="1" dirty="0"/>
          </a:p>
        </p:txBody>
      </p:sp>
      <p:sp>
        <p:nvSpPr>
          <p:cNvPr id="8234" name="AutoShape 66" descr="F695 Page 1"/>
          <p:cNvSpPr>
            <a:spLocks noChangeAspect="1" noChangeArrowheads="1"/>
          </p:cNvSpPr>
          <p:nvPr/>
        </p:nvSpPr>
        <p:spPr bwMode="auto">
          <a:xfrm>
            <a:off x="3340100" y="1033464"/>
            <a:ext cx="55118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8235" name="Picture 6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91" t="10257" r="3444" b="10806"/>
          <a:stretch>
            <a:fillRect/>
          </a:stretch>
        </p:blipFill>
        <p:spPr bwMode="auto">
          <a:xfrm>
            <a:off x="2169584" y="3624263"/>
            <a:ext cx="47498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6" name="Rectangle 68"/>
          <p:cNvSpPr>
            <a:spLocks noChangeArrowheads="1"/>
          </p:cNvSpPr>
          <p:nvPr/>
        </p:nvSpPr>
        <p:spPr bwMode="auto">
          <a:xfrm>
            <a:off x="7084485" y="3357563"/>
            <a:ext cx="2180167" cy="18716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237" name="Text Box 69"/>
          <p:cNvSpPr txBox="1">
            <a:spLocks noChangeArrowheads="1"/>
          </p:cNvSpPr>
          <p:nvPr/>
        </p:nvSpPr>
        <p:spPr bwMode="auto">
          <a:xfrm>
            <a:off x="1968501" y="5589589"/>
            <a:ext cx="4703233" cy="2873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58500" tIns="30420" rIns="58500" bIns="30420"/>
          <a:lstStyle/>
          <a:p>
            <a:pPr algn="ctr"/>
            <a:r>
              <a:rPr lang="en-US" sz="1000" b="1" dirty="0" smtClean="0"/>
              <a:t>Mixed marking and franking solution</a:t>
            </a:r>
            <a:endParaRPr lang="fr-FR" dirty="0"/>
          </a:p>
        </p:txBody>
      </p:sp>
      <p:pic>
        <p:nvPicPr>
          <p:cNvPr id="8238" name="Picture 70" descr="routeu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72034" y="4149725"/>
            <a:ext cx="448733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9" name="Text Box 71"/>
          <p:cNvSpPr txBox="1">
            <a:spLocks noChangeArrowheads="1"/>
          </p:cNvSpPr>
          <p:nvPr/>
        </p:nvSpPr>
        <p:spPr bwMode="auto">
          <a:xfrm>
            <a:off x="8629033" y="3390900"/>
            <a:ext cx="5325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 b="1"/>
              <a:t>M2M</a:t>
            </a:r>
          </a:p>
        </p:txBody>
      </p:sp>
      <p:pic>
        <p:nvPicPr>
          <p:cNvPr id="8240" name="Picture 7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08734" y="2060576"/>
            <a:ext cx="3683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241" name="Picture 74" descr="log_orange_41x4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120968" y="2090739"/>
            <a:ext cx="35983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2" name="Picture 7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128252" y="2105025"/>
            <a:ext cx="359833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243" name="Text Box 76"/>
          <p:cNvSpPr txBox="1">
            <a:spLocks noChangeArrowheads="1"/>
          </p:cNvSpPr>
          <p:nvPr/>
        </p:nvSpPr>
        <p:spPr bwMode="auto">
          <a:xfrm>
            <a:off x="7344834" y="5300663"/>
            <a:ext cx="172931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800" b="1"/>
              <a:t>KX ROUTER 3G PRO</a:t>
            </a:r>
          </a:p>
        </p:txBody>
      </p:sp>
      <p:pic>
        <p:nvPicPr>
          <p:cNvPr id="8244" name="Picture 13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2700" y="3500438"/>
            <a:ext cx="889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Titre 5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549"/>
          </a:xfrm>
        </p:spPr>
        <p:txBody>
          <a:bodyPr/>
          <a:lstStyle/>
          <a:p>
            <a:r>
              <a:rPr lang="en-US" dirty="0" smtClean="0"/>
              <a:t>Management of franking systems: M2M</a:t>
            </a:r>
            <a:endParaRPr lang="fr-FR" dirty="0" smtClean="0"/>
          </a:p>
        </p:txBody>
      </p:sp>
      <p:sp>
        <p:nvSpPr>
          <p:cNvPr id="82" name="Espace réservé du numéro de diapositive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067C9-8448-49FD-A155-8A5DB24EBE7E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78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324974" y="942974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 Box 25"/>
          <p:cNvSpPr txBox="1">
            <a:spLocks noChangeArrowheads="1"/>
          </p:cNvSpPr>
          <p:nvPr/>
        </p:nvSpPr>
        <p:spPr bwMode="auto">
          <a:xfrm>
            <a:off x="9884834" y="2459038"/>
            <a:ext cx="1932517" cy="3603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093" tIns="32288" rIns="62093" bIns="32288"/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Network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Mobile Operators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81" name="Text Box 16"/>
          <p:cNvSpPr txBox="1">
            <a:spLocks noChangeArrowheads="1"/>
          </p:cNvSpPr>
          <p:nvPr/>
        </p:nvSpPr>
        <p:spPr bwMode="auto">
          <a:xfrm>
            <a:off x="7817910" y="1601789"/>
            <a:ext cx="960967" cy="43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en-US" sz="800" b="1" dirty="0" smtClean="0"/>
              <a:t>SIM card management and supervision</a:t>
            </a:r>
            <a:endParaRPr lang="en-US" sz="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9264651" y="1628775"/>
            <a:ext cx="1748367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6000753" y="1196975"/>
            <a:ext cx="255269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Espace réservé du numéro de diapositive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817242-6A70-41C4-9F64-49C70D8D7CC0}" type="slidenum">
              <a:rPr lang="fr-FR"/>
              <a:pPr>
                <a:defRPr/>
              </a:pPr>
              <a:t>22</a:t>
            </a:fld>
            <a:endParaRPr lang="fr-FR"/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 rot="9145405" flipV="1">
            <a:off x="8746068" y="2438401"/>
            <a:ext cx="817033" cy="4286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60" b="1697"/>
          <a:stretch>
            <a:fillRect/>
          </a:stretch>
        </p:blipFill>
        <p:spPr bwMode="auto">
          <a:xfrm>
            <a:off x="1583267" y="2144714"/>
            <a:ext cx="2254251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4"/>
          <p:cNvSpPr>
            <a:spLocks noChangeArrowheads="1"/>
          </p:cNvSpPr>
          <p:nvPr/>
        </p:nvSpPr>
        <p:spPr bwMode="auto">
          <a:xfrm rot="2835693">
            <a:off x="9831918" y="2591858"/>
            <a:ext cx="552450" cy="48684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9745133" y="1989139"/>
            <a:ext cx="795867" cy="1730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/>
          <a:lstStyle/>
          <a:p>
            <a:pPr algn="ctr" defTabSz="652463"/>
            <a:r>
              <a:rPr lang="fr-FR" sz="800" b="1">
                <a:solidFill>
                  <a:schemeClr val="bg1"/>
                </a:solidFill>
              </a:rPr>
              <a:t>INTERNET</a:t>
            </a:r>
            <a:endParaRPr lang="fr-FR" sz="800">
              <a:solidFill>
                <a:schemeClr val="bg1"/>
              </a:solidFill>
            </a:endParaRPr>
          </a:p>
        </p:txBody>
      </p:sp>
      <p:pic>
        <p:nvPicPr>
          <p:cNvPr id="38922" name="Picture 10" descr="rout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36717" y="2268538"/>
            <a:ext cx="18626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Text Box 11"/>
          <p:cNvSpPr txBox="1">
            <a:spLocks noChangeArrowheads="1"/>
          </p:cNvSpPr>
          <p:nvPr/>
        </p:nvSpPr>
        <p:spPr bwMode="auto">
          <a:xfrm rot="-1135087">
            <a:off x="3526367" y="1438275"/>
            <a:ext cx="2207684" cy="215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800" b="1" dirty="0" smtClean="0">
                <a:solidFill>
                  <a:schemeClr val="accent2"/>
                </a:solidFill>
              </a:rPr>
              <a:t>M2M Flux + </a:t>
            </a:r>
            <a:r>
              <a:rPr lang="fr-FR" sz="800" b="1" dirty="0">
                <a:solidFill>
                  <a:schemeClr val="accent2"/>
                </a:solidFill>
              </a:rPr>
              <a:t>authentification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8924" name="Arc 12"/>
          <p:cNvSpPr>
            <a:spLocks/>
          </p:cNvSpPr>
          <p:nvPr/>
        </p:nvSpPr>
        <p:spPr bwMode="auto">
          <a:xfrm rot="10320542" flipV="1">
            <a:off x="3790951" y="1671638"/>
            <a:ext cx="2421467" cy="412750"/>
          </a:xfrm>
          <a:custGeom>
            <a:avLst/>
            <a:gdLst>
              <a:gd name="T0" fmla="*/ 0 w 23961"/>
              <a:gd name="T1" fmla="*/ 3784 h 21600"/>
              <a:gd name="T2" fmla="*/ 1816100 w 23961"/>
              <a:gd name="T3" fmla="*/ 319442 h 21600"/>
              <a:gd name="T4" fmla="*/ 221318 w 23961"/>
              <a:gd name="T5" fmla="*/ 412750 h 21600"/>
              <a:gd name="T6" fmla="*/ 0 60000 65536"/>
              <a:gd name="T7" fmla="*/ 0 60000 65536"/>
              <a:gd name="T8" fmla="*/ 0 60000 65536"/>
              <a:gd name="T9" fmla="*/ 0 w 23961"/>
              <a:gd name="T10" fmla="*/ 0 h 21600"/>
              <a:gd name="T11" fmla="*/ 23961 w 239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61" h="21600" fill="none" extrusionOk="0">
                <a:moveTo>
                  <a:pt x="0" y="198"/>
                </a:moveTo>
                <a:cubicBezTo>
                  <a:pt x="967" y="66"/>
                  <a:pt x="1943" y="-1"/>
                  <a:pt x="2920" y="0"/>
                </a:cubicBezTo>
                <a:cubicBezTo>
                  <a:pt x="12968" y="0"/>
                  <a:pt x="21689" y="6928"/>
                  <a:pt x="23960" y="16717"/>
                </a:cubicBezTo>
              </a:path>
              <a:path w="23961" h="21600" stroke="0" extrusionOk="0">
                <a:moveTo>
                  <a:pt x="0" y="198"/>
                </a:moveTo>
                <a:cubicBezTo>
                  <a:pt x="967" y="66"/>
                  <a:pt x="1943" y="-1"/>
                  <a:pt x="2920" y="0"/>
                </a:cubicBezTo>
                <a:cubicBezTo>
                  <a:pt x="12968" y="0"/>
                  <a:pt x="21689" y="6928"/>
                  <a:pt x="23960" y="16717"/>
                </a:cubicBezTo>
                <a:lnTo>
                  <a:pt x="2920" y="2160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8317" y="3500438"/>
            <a:ext cx="262467" cy="196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600451" y="4070351"/>
            <a:ext cx="9906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800" b="1"/>
              <a:t>SIM LYRA</a:t>
            </a:r>
          </a:p>
          <a:p>
            <a:pPr algn="ctr" defTabSz="652463">
              <a:spcBef>
                <a:spcPct val="50000"/>
              </a:spcBef>
            </a:pPr>
            <a:r>
              <a:rPr lang="fr-FR" sz="800" b="1"/>
              <a:t>M2M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 flipV="1">
            <a:off x="3600451" y="3584575"/>
            <a:ext cx="256116" cy="6350"/>
          </a:xfrm>
          <a:prstGeom prst="line">
            <a:avLst/>
          </a:prstGeom>
          <a:noFill/>
          <a:ln w="9525">
            <a:solidFill>
              <a:srgbClr val="66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 rot="10005900" flipV="1">
            <a:off x="8392585" y="2181225"/>
            <a:ext cx="1054100" cy="39688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8496300" y="2032000"/>
            <a:ext cx="516467" cy="139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600" b="1">
                <a:solidFill>
                  <a:srgbClr val="000000"/>
                </a:solidFill>
              </a:rPr>
              <a:t>IP</a:t>
            </a:r>
            <a:endParaRPr lang="fr-FR" sz="1300"/>
          </a:p>
        </p:txBody>
      </p:sp>
      <p:pic>
        <p:nvPicPr>
          <p:cNvPr id="38930" name="Picture 18" descr="rout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9900" y="2039938"/>
            <a:ext cx="18626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2" name="Picture 20" descr="anten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9718" y="1220788"/>
            <a:ext cx="357716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3" name="Picture 21" descr="routeu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08433" y="2176464"/>
            <a:ext cx="287867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4" name="Arc 22"/>
          <p:cNvSpPr>
            <a:spLocks/>
          </p:cNvSpPr>
          <p:nvPr/>
        </p:nvSpPr>
        <p:spPr bwMode="auto">
          <a:xfrm rot="13694710" flipV="1">
            <a:off x="3843867" y="2477559"/>
            <a:ext cx="1816100" cy="550333"/>
          </a:xfrm>
          <a:custGeom>
            <a:avLst/>
            <a:gdLst>
              <a:gd name="T0" fmla="*/ 0 w 23961"/>
              <a:gd name="T1" fmla="*/ 3784 h 21600"/>
              <a:gd name="T2" fmla="*/ 1816100 w 23961"/>
              <a:gd name="T3" fmla="*/ 319442 h 21600"/>
              <a:gd name="T4" fmla="*/ 221318 w 23961"/>
              <a:gd name="T5" fmla="*/ 412750 h 21600"/>
              <a:gd name="T6" fmla="*/ 0 60000 65536"/>
              <a:gd name="T7" fmla="*/ 0 60000 65536"/>
              <a:gd name="T8" fmla="*/ 0 60000 65536"/>
              <a:gd name="T9" fmla="*/ 0 w 23961"/>
              <a:gd name="T10" fmla="*/ 0 h 21600"/>
              <a:gd name="T11" fmla="*/ 23961 w 239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61" h="21600" fill="none" extrusionOk="0">
                <a:moveTo>
                  <a:pt x="0" y="198"/>
                </a:moveTo>
                <a:cubicBezTo>
                  <a:pt x="967" y="66"/>
                  <a:pt x="1943" y="-1"/>
                  <a:pt x="2920" y="0"/>
                </a:cubicBezTo>
                <a:cubicBezTo>
                  <a:pt x="12968" y="0"/>
                  <a:pt x="21689" y="6928"/>
                  <a:pt x="23960" y="16717"/>
                </a:cubicBezTo>
              </a:path>
              <a:path w="23961" h="21600" stroke="0" extrusionOk="0">
                <a:moveTo>
                  <a:pt x="0" y="198"/>
                </a:moveTo>
                <a:cubicBezTo>
                  <a:pt x="967" y="66"/>
                  <a:pt x="1943" y="-1"/>
                  <a:pt x="2920" y="0"/>
                </a:cubicBezTo>
                <a:cubicBezTo>
                  <a:pt x="12968" y="0"/>
                  <a:pt x="21689" y="6928"/>
                  <a:pt x="23960" y="16717"/>
                </a:cubicBezTo>
                <a:lnTo>
                  <a:pt x="2920" y="2160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8935" name="Picture 23" descr="SERV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81168" y="2582863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9444567" y="2568575"/>
            <a:ext cx="6731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>
                <a:solidFill>
                  <a:srgbClr val="11568C"/>
                </a:solidFill>
              </a:rPr>
              <a:t>Serveurs </a:t>
            </a:r>
          </a:p>
          <a:p>
            <a:pPr algn="ctr" defTabSz="652463"/>
            <a:r>
              <a:rPr lang="fr-FR" sz="700" b="1">
                <a:solidFill>
                  <a:srgbClr val="11568C"/>
                </a:solidFill>
              </a:rPr>
              <a:t>Privatifs</a:t>
            </a:r>
          </a:p>
          <a:p>
            <a:pPr defTabSz="652463"/>
            <a:endParaRPr lang="fr-FR" sz="700" b="1"/>
          </a:p>
        </p:txBody>
      </p:sp>
      <p:pic>
        <p:nvPicPr>
          <p:cNvPr id="38937" name="Picture 2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47" t="15771"/>
          <a:stretch>
            <a:fillRect/>
          </a:stretch>
        </p:blipFill>
        <p:spPr bwMode="auto">
          <a:xfrm>
            <a:off x="5520267" y="2865439"/>
            <a:ext cx="2855384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8" name="Text Box 26"/>
          <p:cNvSpPr txBox="1">
            <a:spLocks noChangeArrowheads="1"/>
          </p:cNvSpPr>
          <p:nvPr/>
        </p:nvSpPr>
        <p:spPr bwMode="auto">
          <a:xfrm rot="2413385">
            <a:off x="3888317" y="2463800"/>
            <a:ext cx="2207683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800" b="1">
                <a:solidFill>
                  <a:schemeClr val="bg2"/>
                </a:solidFill>
              </a:rPr>
              <a:t>Gestion des cartes SIM</a:t>
            </a:r>
            <a:endParaRPr lang="fr-FR">
              <a:solidFill>
                <a:schemeClr val="bg2"/>
              </a:solidFill>
            </a:endParaRPr>
          </a:p>
        </p:txBody>
      </p:sp>
      <p:sp>
        <p:nvSpPr>
          <p:cNvPr id="38939" name="Text Box 27"/>
          <p:cNvSpPr txBox="1">
            <a:spLocks noChangeArrowheads="1"/>
          </p:cNvSpPr>
          <p:nvPr/>
        </p:nvSpPr>
        <p:spPr bwMode="auto">
          <a:xfrm rot="2402639">
            <a:off x="4233333" y="2633664"/>
            <a:ext cx="1066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9436" tIns="29718" rIns="59436" bIns="29718"/>
          <a:lstStyle/>
          <a:p>
            <a:pPr algn="ctr"/>
            <a:r>
              <a:rPr lang="fr-FR" sz="900" b="1">
                <a:solidFill>
                  <a:schemeClr val="bg2"/>
                </a:solidFill>
              </a:rPr>
              <a:t>Supervision</a:t>
            </a:r>
            <a:endParaRPr lang="fr-FR">
              <a:solidFill>
                <a:schemeClr val="bg2"/>
              </a:solidFill>
            </a:endParaRPr>
          </a:p>
        </p:txBody>
      </p:sp>
      <p:pic>
        <p:nvPicPr>
          <p:cNvPr id="38940" name="Picture 2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3475" y="1484314"/>
            <a:ext cx="34819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1" name="Text Box 29"/>
          <p:cNvSpPr txBox="1">
            <a:spLocks noChangeArrowheads="1"/>
          </p:cNvSpPr>
          <p:nvPr/>
        </p:nvSpPr>
        <p:spPr bwMode="auto">
          <a:xfrm>
            <a:off x="1896534" y="2846389"/>
            <a:ext cx="1729317" cy="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700" b="1"/>
              <a:t>KX EASY BACKUP PRO</a:t>
            </a:r>
          </a:p>
        </p:txBody>
      </p:sp>
      <p:pic>
        <p:nvPicPr>
          <p:cNvPr id="38942" name="Picture 30" descr="rout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5133" y="2320925"/>
            <a:ext cx="18626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3" name="Text Box 31"/>
          <p:cNvSpPr txBox="1">
            <a:spLocks noChangeArrowheads="1"/>
          </p:cNvSpPr>
          <p:nvPr/>
        </p:nvSpPr>
        <p:spPr bwMode="auto">
          <a:xfrm>
            <a:off x="9870017" y="2409825"/>
            <a:ext cx="516467" cy="139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600" b="1">
                <a:solidFill>
                  <a:srgbClr val="000000"/>
                </a:solidFill>
              </a:rPr>
              <a:t>IP</a:t>
            </a:r>
            <a:endParaRPr lang="fr-FR" sz="1300"/>
          </a:p>
        </p:txBody>
      </p:sp>
      <p:sp>
        <p:nvSpPr>
          <p:cNvPr id="38944" name="Text Box 32"/>
          <p:cNvSpPr txBox="1">
            <a:spLocks noChangeArrowheads="1"/>
          </p:cNvSpPr>
          <p:nvPr/>
        </p:nvSpPr>
        <p:spPr bwMode="auto">
          <a:xfrm>
            <a:off x="5808133" y="4005264"/>
            <a:ext cx="15494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9436" tIns="29718" rIns="59436" bIns="29718"/>
          <a:lstStyle/>
          <a:p>
            <a:pPr algn="ctr"/>
            <a:r>
              <a:rPr lang="fr-FR" sz="900" b="1" dirty="0" smtClean="0">
                <a:solidFill>
                  <a:srgbClr val="11568C"/>
                </a:solidFill>
              </a:rPr>
              <a:t>Application job</a:t>
            </a:r>
            <a:endParaRPr lang="fr-FR" dirty="0"/>
          </a:p>
        </p:txBody>
      </p:sp>
      <p:sp>
        <p:nvSpPr>
          <p:cNvPr id="38945" name="Rectangle 33"/>
          <p:cNvSpPr>
            <a:spLocks noChangeArrowheads="1"/>
          </p:cNvSpPr>
          <p:nvPr/>
        </p:nvSpPr>
        <p:spPr bwMode="auto">
          <a:xfrm>
            <a:off x="334434" y="1177925"/>
            <a:ext cx="4345517" cy="4794250"/>
          </a:xfrm>
          <a:prstGeom prst="rect">
            <a:avLst/>
          </a:prstGeom>
          <a:noFill/>
          <a:ln w="9525">
            <a:solidFill>
              <a:srgbClr val="6699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   </a:t>
            </a:r>
          </a:p>
        </p:txBody>
      </p:sp>
      <p:pic>
        <p:nvPicPr>
          <p:cNvPr id="38946" name="Picture 3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24025" y="2349501"/>
            <a:ext cx="42756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7" name="Picture 35" descr="blank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89651" y="3292476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8" name="Picture 36" descr="blank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89651" y="3292476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9" name="Picture 37" descr="blank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89651" y="3292476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50" name="Picture 3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89651" y="3292476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51" name="Picture 39" descr="SERV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25418" y="2576513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398934" y="3036889"/>
            <a:ext cx="6731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Dyn DNS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/>
          </a:p>
        </p:txBody>
      </p:sp>
      <p:pic>
        <p:nvPicPr>
          <p:cNvPr id="38953" name="Picture 4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56600" y="2687638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54" name="Picture 42" descr="rout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7267" y="2238375"/>
            <a:ext cx="18626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55" name="Text Box 43"/>
          <p:cNvSpPr txBox="1">
            <a:spLocks noChangeArrowheads="1"/>
          </p:cNvSpPr>
          <p:nvPr/>
        </p:nvSpPr>
        <p:spPr bwMode="auto">
          <a:xfrm>
            <a:off x="9271000" y="2392363"/>
            <a:ext cx="289984" cy="139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600" b="1">
                <a:solidFill>
                  <a:srgbClr val="000000"/>
                </a:solidFill>
              </a:rPr>
              <a:t>IP</a:t>
            </a:r>
            <a:endParaRPr lang="fr-FR" sz="1300"/>
          </a:p>
        </p:txBody>
      </p:sp>
      <p:sp>
        <p:nvSpPr>
          <p:cNvPr id="38956" name="Line 44"/>
          <p:cNvSpPr>
            <a:spLocks noChangeShapeType="1"/>
          </p:cNvSpPr>
          <p:nvPr/>
        </p:nvSpPr>
        <p:spPr bwMode="auto">
          <a:xfrm flipV="1">
            <a:off x="10337801" y="2649538"/>
            <a:ext cx="4233" cy="3155950"/>
          </a:xfrm>
          <a:prstGeom prst="line">
            <a:avLst/>
          </a:prstGeom>
          <a:noFill/>
          <a:ln w="12700">
            <a:solidFill>
              <a:srgbClr val="00CC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8957" name="Picture 45" descr="SERV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04452" y="3641725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58" name="Picture 46" descr="SERV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04452" y="4144963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59" name="Picture 47" descr="SERV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04452" y="4649788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60" name="Picture 48" descr="SERVEU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72701" y="5229225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9287934" y="3705225"/>
            <a:ext cx="859367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FTP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algn="ctr" defTabSz="652463"/>
            <a:endParaRPr lang="fr-FR" sz="700" dirty="0"/>
          </a:p>
        </p:txBody>
      </p:sp>
      <p:sp>
        <p:nvSpPr>
          <p:cNvPr id="38962" name="Text Box 50"/>
          <p:cNvSpPr txBox="1">
            <a:spLocks noChangeArrowheads="1"/>
          </p:cNvSpPr>
          <p:nvPr/>
        </p:nvSpPr>
        <p:spPr bwMode="auto">
          <a:xfrm>
            <a:off x="9281585" y="4205289"/>
            <a:ext cx="85936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HTTP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defTabSz="652463"/>
            <a:endParaRPr lang="fr-FR" sz="700" dirty="0"/>
          </a:p>
        </p:txBody>
      </p:sp>
      <p:sp>
        <p:nvSpPr>
          <p:cNvPr id="38963" name="Text Box 51"/>
          <p:cNvSpPr txBox="1">
            <a:spLocks noChangeArrowheads="1"/>
          </p:cNvSpPr>
          <p:nvPr/>
        </p:nvSpPr>
        <p:spPr bwMode="auto">
          <a:xfrm>
            <a:off x="9264651" y="4711700"/>
            <a:ext cx="859367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SMTP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defTabSz="652463"/>
            <a:endParaRPr lang="fr-FR" sz="700" dirty="0"/>
          </a:p>
        </p:txBody>
      </p:sp>
      <p:sp>
        <p:nvSpPr>
          <p:cNvPr id="38964" name="Text Box 52"/>
          <p:cNvSpPr txBox="1">
            <a:spLocks noChangeArrowheads="1"/>
          </p:cNvSpPr>
          <p:nvPr/>
        </p:nvSpPr>
        <p:spPr bwMode="auto">
          <a:xfrm>
            <a:off x="9285818" y="5289550"/>
            <a:ext cx="859367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Socket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defTabSz="652463"/>
            <a:endParaRPr lang="fr-FR" sz="700" dirty="0"/>
          </a:p>
        </p:txBody>
      </p:sp>
      <p:sp>
        <p:nvSpPr>
          <p:cNvPr id="38965" name="Line 53"/>
          <p:cNvSpPr>
            <a:spLocks noChangeShapeType="1"/>
          </p:cNvSpPr>
          <p:nvPr/>
        </p:nvSpPr>
        <p:spPr bwMode="auto">
          <a:xfrm flipV="1">
            <a:off x="2696633" y="3541713"/>
            <a:ext cx="0" cy="1027112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66" name="Text Box 54"/>
          <p:cNvSpPr txBox="1">
            <a:spLocks noChangeArrowheads="1"/>
          </p:cNvSpPr>
          <p:nvPr/>
        </p:nvSpPr>
        <p:spPr bwMode="auto">
          <a:xfrm>
            <a:off x="431801" y="4724401"/>
            <a:ext cx="1030817" cy="20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900" b="1" dirty="0" err="1" smtClean="0">
                <a:solidFill>
                  <a:srgbClr val="115691"/>
                </a:solidFill>
              </a:rPr>
              <a:t>Connected</a:t>
            </a:r>
            <a:r>
              <a:rPr lang="fr-FR" sz="900" b="1" dirty="0" smtClean="0">
                <a:solidFill>
                  <a:srgbClr val="115691"/>
                </a:solidFill>
              </a:rPr>
              <a:t> </a:t>
            </a:r>
            <a:r>
              <a:rPr lang="fr-FR" sz="900" b="1" dirty="0" err="1" smtClean="0">
                <a:solidFill>
                  <a:srgbClr val="115691"/>
                </a:solidFill>
              </a:rPr>
              <a:t>scale</a:t>
            </a:r>
            <a:endParaRPr lang="fr-FR" sz="900" b="1" dirty="0">
              <a:solidFill>
                <a:srgbClr val="115691"/>
              </a:solidFill>
            </a:endParaRPr>
          </a:p>
        </p:txBody>
      </p:sp>
      <p:pic>
        <p:nvPicPr>
          <p:cNvPr id="38967" name="Picture 55" descr="wifi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09725" y="1744663"/>
            <a:ext cx="63711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68" name="Picture 5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051" y="1341439"/>
            <a:ext cx="63711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69" name="Text Box 57"/>
          <p:cNvSpPr txBox="1">
            <a:spLocks noChangeArrowheads="1"/>
          </p:cNvSpPr>
          <p:nvPr/>
        </p:nvSpPr>
        <p:spPr bwMode="auto">
          <a:xfrm>
            <a:off x="986367" y="2452688"/>
            <a:ext cx="642408" cy="20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900" b="1" dirty="0" smtClean="0">
                <a:solidFill>
                  <a:srgbClr val="115691"/>
                </a:solidFill>
              </a:rPr>
              <a:t>Option</a:t>
            </a:r>
            <a:endParaRPr lang="fr-FR" sz="900" b="1" dirty="0">
              <a:solidFill>
                <a:srgbClr val="115691"/>
              </a:solidFill>
            </a:endParaRPr>
          </a:p>
        </p:txBody>
      </p:sp>
      <p:pic>
        <p:nvPicPr>
          <p:cNvPr id="38970" name="Picture 58" descr="bC-C2b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0733" y="4000500"/>
            <a:ext cx="2751667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71" name="Picture 6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10450" y="1196976"/>
            <a:ext cx="302684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972" name="Picture 61" descr="log_orange_41x4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924800" y="1227139"/>
            <a:ext cx="292101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73" name="Picture 6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943725" y="1241425"/>
            <a:ext cx="280460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974" name="Picture 6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80" t="-882" r="10428"/>
          <a:stretch>
            <a:fillRect/>
          </a:stretch>
        </p:blipFill>
        <p:spPr bwMode="auto">
          <a:xfrm>
            <a:off x="3312585" y="2349501"/>
            <a:ext cx="69638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itre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Connected</a:t>
            </a:r>
            <a:r>
              <a:rPr lang="fr-FR" dirty="0" smtClean="0"/>
              <a:t> </a:t>
            </a:r>
            <a:r>
              <a:rPr lang="fr-FR" dirty="0" err="1" smtClean="0"/>
              <a:t>Scale</a:t>
            </a:r>
            <a:r>
              <a:rPr lang="fr-FR" dirty="0" smtClean="0"/>
              <a:t>: 3G Transmission</a:t>
            </a:r>
            <a:endParaRPr lang="fr-FR" dirty="0"/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6503459" y="1763713"/>
            <a:ext cx="1932517" cy="3603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093" tIns="32288" rIns="62093" bIns="32288"/>
          <a:lstStyle/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Network</a:t>
            </a:r>
          </a:p>
          <a:p>
            <a:pPr algn="ctr"/>
            <a:r>
              <a:rPr lang="en-US" sz="900" b="1" dirty="0" smtClean="0">
                <a:solidFill>
                  <a:srgbClr val="000000"/>
                </a:solidFill>
              </a:rPr>
              <a:t>Mobile Operators</a:t>
            </a:r>
            <a:endParaRPr lang="en-US" sz="1000" b="1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11029" r="11275"/>
          <a:stretch>
            <a:fillRect/>
          </a:stretch>
        </p:blipFill>
        <p:spPr bwMode="auto">
          <a:xfrm>
            <a:off x="891117" y="838201"/>
            <a:ext cx="1204384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618" r="7954" b="10112"/>
          <a:stretch>
            <a:fillRect/>
          </a:stretch>
        </p:blipFill>
        <p:spPr bwMode="auto">
          <a:xfrm>
            <a:off x="279400" y="5522914"/>
            <a:ext cx="965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1CF7E-5C0A-4EA7-AA47-F8976343487C}" type="slidenum">
              <a:rPr lang="fr-FR"/>
              <a:pPr>
                <a:defRPr/>
              </a:pPr>
              <a:t>23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Products for ...</a:t>
            </a:r>
            <a:endParaRPr lang="en-GB" dirty="0"/>
          </a:p>
        </p:txBody>
      </p:sp>
      <p:pic>
        <p:nvPicPr>
          <p:cNvPr id="92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8018" y="5668964"/>
            <a:ext cx="1631949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1075" y="2376488"/>
            <a:ext cx="24193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du numéro de diapositive 5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6CB95C6-F5F9-472D-9141-33EC6C246F00}" type="slidenum">
              <a:rPr lang="fr-FR"/>
              <a:pPr>
                <a:defRPr/>
              </a:pPr>
              <a:t>24</a:t>
            </a:fld>
            <a:endParaRPr lang="fr-FR"/>
          </a:p>
        </p:txBody>
      </p:sp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10157884" y="1338263"/>
            <a:ext cx="965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90" tIns="43744" rIns="87490" bIns="43744"/>
          <a:lstStyle/>
          <a:p>
            <a:r>
              <a:rPr lang="fr-FR" sz="1000" b="1" dirty="0" err="1" smtClean="0">
                <a:solidFill>
                  <a:srgbClr val="11568C"/>
                </a:solidFill>
              </a:rPr>
              <a:t>Private</a:t>
            </a:r>
            <a:r>
              <a:rPr lang="fr-FR" sz="1000" b="1" dirty="0" smtClean="0">
                <a:solidFill>
                  <a:srgbClr val="11568C"/>
                </a:solidFill>
              </a:rPr>
              <a:t> Server</a:t>
            </a:r>
            <a:endParaRPr lang="fr-FR" sz="1000" dirty="0"/>
          </a:p>
        </p:txBody>
      </p:sp>
      <p:pic>
        <p:nvPicPr>
          <p:cNvPr id="39941" name="Picture 3" descr="C:\Documents and Settings\Vallaeys\Mes documents\Mes images\Siège social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766052" y="4524375"/>
            <a:ext cx="2130423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5924553" y="5102226"/>
            <a:ext cx="1390648" cy="4022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fr-FR" sz="1000" b="1" dirty="0" smtClean="0">
                <a:solidFill>
                  <a:schemeClr val="accent1"/>
                </a:solidFill>
              </a:rPr>
              <a:t>IP PPTP, L2TP, GRE </a:t>
            </a:r>
            <a:r>
              <a:rPr kumimoji="1" lang="fr-FR" sz="1000" b="1" dirty="0" err="1" smtClean="0">
                <a:solidFill>
                  <a:schemeClr val="accent1"/>
                </a:solidFill>
              </a:rPr>
              <a:t>access</a:t>
            </a:r>
            <a:r>
              <a:rPr kumimoji="1" lang="fr-FR" sz="1000" b="1" dirty="0" smtClean="0">
                <a:solidFill>
                  <a:schemeClr val="accent1"/>
                </a:solidFill>
              </a:rPr>
              <a:t>, IPSEC VPN ...</a:t>
            </a:r>
            <a:endParaRPr kumimoji="1" lang="fr-FR" sz="1000" b="1" dirty="0">
              <a:solidFill>
                <a:schemeClr val="accent1"/>
              </a:solidFill>
            </a:endParaRPr>
          </a:p>
        </p:txBody>
      </p:sp>
      <p:pic>
        <p:nvPicPr>
          <p:cNvPr id="39943" name="Picture 5" descr="\\Aqua\VOL1\Marketing\IMAGES\Elements Titia\repartiteur.GIF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7744885" y="4481513"/>
            <a:ext cx="552449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6"/>
          <p:cNvSpPr txBox="1">
            <a:spLocks noChangeArrowheads="1"/>
          </p:cNvSpPr>
          <p:nvPr/>
        </p:nvSpPr>
        <p:spPr bwMode="auto">
          <a:xfrm>
            <a:off x="8079317" y="2214564"/>
            <a:ext cx="1524000" cy="27918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endParaRPr kumimoji="1" lang="fr-FR" sz="1200" b="1">
              <a:solidFill>
                <a:schemeClr val="tx2"/>
              </a:solidFill>
            </a:endParaRPr>
          </a:p>
        </p:txBody>
      </p:sp>
      <p:sp>
        <p:nvSpPr>
          <p:cNvPr id="39945" name="Text Box 7"/>
          <p:cNvSpPr txBox="1">
            <a:spLocks noChangeArrowheads="1"/>
          </p:cNvSpPr>
          <p:nvPr/>
        </p:nvSpPr>
        <p:spPr bwMode="auto">
          <a:xfrm>
            <a:off x="336551" y="5942013"/>
            <a:ext cx="152611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000" b="1" dirty="0" smtClean="0"/>
              <a:t>Business Server</a:t>
            </a:r>
            <a:endParaRPr lang="fr-FR" sz="1000" b="1" dirty="0"/>
          </a:p>
        </p:txBody>
      </p:sp>
      <p:pic>
        <p:nvPicPr>
          <p:cNvPr id="39946" name="Picture 8" descr="C:\Documents and Settings\Vallaeys\Mes documents\Mes images\PC Caisse.gif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673101" y="5395913"/>
            <a:ext cx="6985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Line 9"/>
          <p:cNvSpPr>
            <a:spLocks noChangeShapeType="1"/>
          </p:cNvSpPr>
          <p:nvPr/>
        </p:nvSpPr>
        <p:spPr bwMode="auto">
          <a:xfrm flipV="1">
            <a:off x="1166285" y="5387975"/>
            <a:ext cx="289983" cy="381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39994" name="Text Box 11"/>
          <p:cNvSpPr txBox="1">
            <a:spLocks noChangeArrowheads="1"/>
          </p:cNvSpPr>
          <p:nvPr/>
        </p:nvSpPr>
        <p:spPr bwMode="auto">
          <a:xfrm>
            <a:off x="1585385" y="6038850"/>
            <a:ext cx="152611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1000" b="1" dirty="0" smtClean="0"/>
              <a:t>PC</a:t>
            </a:r>
            <a:endParaRPr lang="fr-FR" sz="1000" b="1" dirty="0"/>
          </a:p>
        </p:txBody>
      </p:sp>
      <p:pic>
        <p:nvPicPr>
          <p:cNvPr id="39995" name="Picture 12" descr="C:\Documents and Settings\Vallaeys\Mes documents\Mes images\PC Caisse.gif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1817160" y="5492750"/>
            <a:ext cx="6985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461433" y="3260725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sz="1000" b="1" dirty="0" smtClean="0"/>
              <a:t>Ethernet POS</a:t>
            </a:r>
            <a:endParaRPr lang="fr-FR" sz="1000" b="1" dirty="0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flipH="1" flipV="1">
            <a:off x="1778000" y="5421314"/>
            <a:ext cx="287867" cy="5048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V="1">
            <a:off x="2353733" y="3517900"/>
            <a:ext cx="1481667" cy="1398588"/>
          </a:xfrm>
          <a:prstGeom prst="line">
            <a:avLst/>
          </a:prstGeom>
          <a:noFill/>
          <a:ln w="1905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9952" name="Picture 16" descr="C:\Documents and Settings\Vallaeys1.VALLAEYS\Mes documents\Mes images\TPE_Gen_det_bleu.jpg"/>
          <p:cNvPicPr>
            <a:picLocks noChangeAspect="1" noChangeArrowheads="1"/>
          </p:cNvPicPr>
          <p:nvPr/>
        </p:nvPicPr>
        <p:blipFill>
          <a:blip r:embed="rId8" r:link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5384" y="2613025"/>
            <a:ext cx="86148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17" descr="C:\Documents and Settings\Vallaeys1.VALLAEYS\Mes documents\Mes images\TPE_Gen_det_bleu.jpg"/>
          <p:cNvPicPr>
            <a:picLocks noChangeAspect="1" noChangeArrowheads="1"/>
          </p:cNvPicPr>
          <p:nvPr/>
        </p:nvPicPr>
        <p:blipFill>
          <a:blip r:embed="rId8" r:link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3251" y="3189288"/>
            <a:ext cx="859367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7627409" y="1330325"/>
            <a:ext cx="640292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90" tIns="43744" rIns="87490" bIns="43744"/>
          <a:lstStyle/>
          <a:p>
            <a:pPr algn="ctr"/>
            <a:r>
              <a:rPr lang="fr-FR" sz="1000" b="1" dirty="0" err="1" smtClean="0">
                <a:solidFill>
                  <a:srgbClr val="11568C"/>
                </a:solidFill>
              </a:rPr>
              <a:t>Banking</a:t>
            </a:r>
            <a:r>
              <a:rPr lang="fr-FR" sz="1000" b="1" dirty="0" smtClean="0">
                <a:solidFill>
                  <a:srgbClr val="11568C"/>
                </a:solidFill>
              </a:rPr>
              <a:t> Server</a:t>
            </a:r>
            <a:endParaRPr lang="fr-FR" sz="1000" dirty="0"/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auto">
          <a:xfrm rot="5709169" flipH="1">
            <a:off x="9072563" y="2414588"/>
            <a:ext cx="1584325" cy="95251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 rot="17392394" flipV="1">
            <a:off x="10056019" y="2839774"/>
            <a:ext cx="957263" cy="71967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 rot="4516399">
            <a:off x="8374063" y="2679701"/>
            <a:ext cx="1304925" cy="95251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58" name="Text Box 22"/>
          <p:cNvSpPr txBox="1">
            <a:spLocks noChangeArrowheads="1"/>
          </p:cNvSpPr>
          <p:nvPr/>
        </p:nvSpPr>
        <p:spPr bwMode="auto">
          <a:xfrm>
            <a:off x="8115300" y="2397125"/>
            <a:ext cx="721784" cy="188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>
            <a:spAutoFit/>
          </a:bodyPr>
          <a:lstStyle/>
          <a:p>
            <a:pPr algn="ctr"/>
            <a:r>
              <a:rPr lang="fr-FR" sz="800" b="1">
                <a:solidFill>
                  <a:srgbClr val="000000"/>
                </a:solidFill>
              </a:rPr>
              <a:t>X25</a:t>
            </a:r>
            <a:endParaRPr lang="fr-FR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8202085" y="1771651"/>
            <a:ext cx="1432983" cy="536575"/>
          </a:xfrm>
          <a:prstGeom prst="ellipse">
            <a:avLst/>
          </a:prstGeom>
          <a:solidFill>
            <a:srgbClr val="11568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>
            <a:off x="8314267" y="1893888"/>
            <a:ext cx="1253067" cy="4175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86112" tIns="44778" rIns="86112" bIns="44778"/>
          <a:lstStyle/>
          <a:p>
            <a:pPr algn="ctr"/>
            <a:r>
              <a:rPr lang="fr-FR" sz="1000" b="1" dirty="0" smtClean="0">
                <a:solidFill>
                  <a:srgbClr val="FFFFFF"/>
                </a:solidFill>
              </a:rPr>
              <a:t>Public X25 Network</a:t>
            </a:r>
            <a:endParaRPr lang="fr-FR" sz="1000" dirty="0"/>
          </a:p>
        </p:txBody>
      </p:sp>
      <p:pic>
        <p:nvPicPr>
          <p:cNvPr id="39961" name="Picture 25" descr="SERVEU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8967" y="1781175"/>
            <a:ext cx="431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9048751" y="3197225"/>
            <a:ext cx="1420283" cy="7112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/>
          <a:lstStyle/>
          <a:p>
            <a:endParaRPr lang="fr-FR"/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9209618" y="3405188"/>
            <a:ext cx="1113367" cy="441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1000" b="1" dirty="0" smtClean="0">
                <a:solidFill>
                  <a:srgbClr val="FFFFFF"/>
                </a:solidFill>
              </a:rPr>
              <a:t>IP/X25</a:t>
            </a:r>
            <a:r>
              <a:rPr lang="fr-FR" sz="800" b="1" dirty="0" smtClean="0">
                <a:solidFill>
                  <a:srgbClr val="FFFFFF"/>
                </a:solidFill>
              </a:rPr>
              <a:t> Platform</a:t>
            </a:r>
            <a:endParaRPr lang="fr-FR" dirty="0"/>
          </a:p>
        </p:txBody>
      </p:sp>
      <p:pic>
        <p:nvPicPr>
          <p:cNvPr id="39964" name="Picture 28" descr="SERVEU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47251" y="1173164"/>
            <a:ext cx="431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5" name="Picture 29" descr="SERVEU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64800" y="2038350"/>
            <a:ext cx="43391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66" name="Text Box 30"/>
          <p:cNvSpPr txBox="1">
            <a:spLocks noChangeArrowheads="1"/>
          </p:cNvSpPr>
          <p:nvPr/>
        </p:nvSpPr>
        <p:spPr bwMode="auto">
          <a:xfrm>
            <a:off x="9266767" y="2541589"/>
            <a:ext cx="723900" cy="188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>
            <a:spAutoFit/>
          </a:bodyPr>
          <a:lstStyle/>
          <a:p>
            <a:pPr algn="ctr"/>
            <a:r>
              <a:rPr lang="fr-FR" sz="800" b="1">
                <a:solidFill>
                  <a:srgbClr val="000000"/>
                </a:solidFill>
              </a:rPr>
              <a:t>LL</a:t>
            </a:r>
            <a:endParaRPr lang="fr-FR"/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10418233" y="2901950"/>
            <a:ext cx="721784" cy="188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>
            <a:spAutoFit/>
          </a:bodyPr>
          <a:lstStyle/>
          <a:p>
            <a:pPr algn="ctr"/>
            <a:r>
              <a:rPr lang="fr-FR" sz="800" b="1">
                <a:solidFill>
                  <a:srgbClr val="000000"/>
                </a:solidFill>
              </a:rPr>
              <a:t>LL</a:t>
            </a:r>
            <a:endParaRPr lang="fr-FR"/>
          </a:p>
        </p:txBody>
      </p:sp>
      <p:pic>
        <p:nvPicPr>
          <p:cNvPr id="39968" name="Picture 32" descr="routeu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03784" y="3224213"/>
            <a:ext cx="260349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9" name="Picture 33" descr="routeu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176934" y="3240088"/>
            <a:ext cx="260351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0" name="Picture 34" descr="routeu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52001" y="3117851"/>
            <a:ext cx="260351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10896600" y="2214563"/>
            <a:ext cx="120438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90" tIns="43744" rIns="87490" bIns="43744"/>
          <a:lstStyle/>
          <a:p>
            <a:r>
              <a:rPr lang="fr-FR" sz="1000" b="1" dirty="0" err="1" smtClean="0">
                <a:solidFill>
                  <a:srgbClr val="11568C"/>
                </a:solidFill>
              </a:rPr>
              <a:t>Banking</a:t>
            </a:r>
            <a:r>
              <a:rPr lang="fr-FR" sz="1000" b="1" dirty="0" smtClean="0">
                <a:solidFill>
                  <a:srgbClr val="11568C"/>
                </a:solidFill>
              </a:rPr>
              <a:t> Server </a:t>
            </a:r>
            <a:endParaRPr lang="fr-FR" sz="1000" b="1" dirty="0">
              <a:solidFill>
                <a:srgbClr val="11568C"/>
              </a:solidFill>
            </a:endParaRPr>
          </a:p>
          <a:p>
            <a:endParaRPr lang="fr-FR" sz="1000" dirty="0"/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3914776" y="3282951"/>
            <a:ext cx="10743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 dirty="0"/>
              <a:t>Kx Router 4G LTE Pro</a:t>
            </a:r>
            <a:endParaRPr lang="fr-FR" sz="800" b="1" dirty="0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3409950" y="2146301"/>
            <a:ext cx="2305049" cy="1546225"/>
          </a:xfrm>
          <a:prstGeom prst="ellipse">
            <a:avLst/>
          </a:prstGeom>
          <a:noFill/>
          <a:ln w="19050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74" name="AutoShape 38"/>
          <p:cNvSpPr>
            <a:spLocks noChangeArrowheads="1"/>
          </p:cNvSpPr>
          <p:nvPr/>
        </p:nvSpPr>
        <p:spPr bwMode="auto">
          <a:xfrm rot="552744">
            <a:off x="5630739" y="2833570"/>
            <a:ext cx="3405570" cy="257175"/>
          </a:xfrm>
          <a:custGeom>
            <a:avLst/>
            <a:gdLst>
              <a:gd name="T0" fmla="*/ 1208484 w 21600"/>
              <a:gd name="T1" fmla="*/ 0 h 21600"/>
              <a:gd name="T2" fmla="*/ 0 w 21600"/>
              <a:gd name="T3" fmla="*/ 128588 h 21600"/>
              <a:gd name="T4" fmla="*/ 1208484 w 21600"/>
              <a:gd name="T5" fmla="*/ 257175 h 21600"/>
              <a:gd name="T6" fmla="*/ 1611312 w 21600"/>
              <a:gd name="T7" fmla="*/ 1285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76" name="Line 41"/>
          <p:cNvSpPr>
            <a:spLocks noChangeShapeType="1"/>
          </p:cNvSpPr>
          <p:nvPr/>
        </p:nvSpPr>
        <p:spPr bwMode="auto">
          <a:xfrm flipH="1" flipV="1">
            <a:off x="1121834" y="4489451"/>
            <a:ext cx="383117" cy="33337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/>
          <a:lstStyle/>
          <a:p>
            <a:endParaRPr lang="fr-FR"/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311151" y="3927475"/>
            <a:ext cx="1322916" cy="762000"/>
            <a:chOff x="1512" y="720"/>
            <a:chExt cx="625" cy="480"/>
          </a:xfrm>
        </p:grpSpPr>
        <p:pic>
          <p:nvPicPr>
            <p:cNvPr id="39992" name="Picture 43" descr="C:\Documents and Settings\Vallaeys\Mes documents\Mes images\PC Caisse.gif"/>
            <p:cNvPicPr>
              <a:picLocks noChangeAspect="1" noChangeArrowheads="1"/>
            </p:cNvPicPr>
            <p:nvPr/>
          </p:nvPicPr>
          <p:blipFill>
            <a:blip r:embed="rId6" r:link="rId7" cstate="print"/>
            <a:srcRect/>
            <a:stretch>
              <a:fillRect/>
            </a:stretch>
          </p:blipFill>
          <p:spPr bwMode="auto">
            <a:xfrm>
              <a:off x="1661" y="720"/>
              <a:ext cx="330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93" name="Text Box 44"/>
            <p:cNvSpPr txBox="1">
              <a:spLocks noChangeArrowheads="1"/>
            </p:cNvSpPr>
            <p:nvPr/>
          </p:nvSpPr>
          <p:spPr bwMode="auto">
            <a:xfrm>
              <a:off x="1512" y="1056"/>
              <a:ext cx="62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fr-FR" sz="1000" b="1" dirty="0" smtClean="0"/>
                <a:t>Cash</a:t>
              </a:r>
              <a:endParaRPr lang="fr-FR" sz="1000" b="1" dirty="0"/>
            </a:p>
          </p:txBody>
        </p:sp>
      </p:grpSp>
      <p:sp>
        <p:nvSpPr>
          <p:cNvPr id="39979" name="AutoShape 47"/>
          <p:cNvSpPr>
            <a:spLocks noChangeArrowheads="1"/>
          </p:cNvSpPr>
          <p:nvPr/>
        </p:nvSpPr>
        <p:spPr bwMode="auto">
          <a:xfrm rot="2396927">
            <a:off x="5306485" y="3859213"/>
            <a:ext cx="2662767" cy="334962"/>
          </a:xfrm>
          <a:custGeom>
            <a:avLst/>
            <a:gdLst>
              <a:gd name="T0" fmla="*/ 1497806 w 21600"/>
              <a:gd name="T1" fmla="*/ 0 h 21600"/>
              <a:gd name="T2" fmla="*/ 0 w 21600"/>
              <a:gd name="T3" fmla="*/ 167481 h 21600"/>
              <a:gd name="T4" fmla="*/ 1497806 w 21600"/>
              <a:gd name="T5" fmla="*/ 334962 h 21600"/>
              <a:gd name="T6" fmla="*/ 1997075 w 21600"/>
              <a:gd name="T7" fmla="*/ 16748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980" name="Line 48"/>
          <p:cNvSpPr>
            <a:spLocks noChangeShapeType="1"/>
          </p:cNvSpPr>
          <p:nvPr/>
        </p:nvSpPr>
        <p:spPr bwMode="auto">
          <a:xfrm flipV="1">
            <a:off x="2705100" y="3171825"/>
            <a:ext cx="745067" cy="179388"/>
          </a:xfrm>
          <a:prstGeom prst="line">
            <a:avLst/>
          </a:prstGeom>
          <a:noFill/>
          <a:ln w="1905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81" name="Line 49"/>
          <p:cNvSpPr>
            <a:spLocks noChangeShapeType="1"/>
          </p:cNvSpPr>
          <p:nvPr/>
        </p:nvSpPr>
        <p:spPr bwMode="auto">
          <a:xfrm flipV="1">
            <a:off x="2408767" y="2787650"/>
            <a:ext cx="1024467" cy="26988"/>
          </a:xfrm>
          <a:prstGeom prst="line">
            <a:avLst/>
          </a:prstGeom>
          <a:noFill/>
          <a:ln w="19050" cap="rnd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82" name="Text Box 50"/>
          <p:cNvSpPr txBox="1">
            <a:spLocks noChangeArrowheads="1"/>
          </p:cNvSpPr>
          <p:nvPr/>
        </p:nvSpPr>
        <p:spPr bwMode="auto">
          <a:xfrm>
            <a:off x="8633885" y="5691189"/>
            <a:ext cx="1272115" cy="44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90" tIns="43744" rIns="87490" bIns="43744"/>
          <a:lstStyle/>
          <a:p>
            <a:r>
              <a:rPr lang="fr-FR" sz="1000" b="1" dirty="0" err="1" smtClean="0">
                <a:solidFill>
                  <a:srgbClr val="11568C"/>
                </a:solidFill>
              </a:rPr>
              <a:t>Headquarters</a:t>
            </a:r>
            <a:r>
              <a:rPr lang="fr-FR" sz="1000" b="1" dirty="0" smtClean="0">
                <a:solidFill>
                  <a:srgbClr val="11568C"/>
                </a:solidFill>
              </a:rPr>
              <a:t> of a </a:t>
            </a:r>
            <a:r>
              <a:rPr lang="fr-FR" sz="1000" b="1" dirty="0" err="1" smtClean="0">
                <a:solidFill>
                  <a:srgbClr val="11568C"/>
                </a:solidFill>
              </a:rPr>
              <a:t>company</a:t>
            </a:r>
            <a:endParaRPr lang="fr-FR" sz="1000" dirty="0"/>
          </a:p>
        </p:txBody>
      </p:sp>
      <p:pic>
        <p:nvPicPr>
          <p:cNvPr id="39983" name="Picture 5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9101" y="4832351"/>
            <a:ext cx="154516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4" name="Picture 5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86575" y="2644776"/>
            <a:ext cx="514351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5" name="Picture 5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8675" y="1268414"/>
            <a:ext cx="202459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6" name="Picture 5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" t="20932" r="595" b="18452"/>
          <a:stretch>
            <a:fillRect/>
          </a:stretch>
        </p:blipFill>
        <p:spPr bwMode="auto">
          <a:xfrm>
            <a:off x="5412317" y="4002089"/>
            <a:ext cx="114088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1026584" y="4811713"/>
            <a:ext cx="1422400" cy="609600"/>
            <a:chOff x="575" y="2910"/>
            <a:chExt cx="672" cy="384"/>
          </a:xfrm>
        </p:grpSpPr>
        <p:sp>
          <p:nvSpPr>
            <p:cNvPr id="39990" name="Oval 56"/>
            <p:cNvSpPr>
              <a:spLocks noChangeArrowheads="1"/>
            </p:cNvSpPr>
            <p:nvPr/>
          </p:nvSpPr>
          <p:spPr bwMode="auto">
            <a:xfrm>
              <a:off x="575" y="2910"/>
              <a:ext cx="672" cy="384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39991" name="Text Box 57"/>
            <p:cNvSpPr txBox="1">
              <a:spLocks noChangeArrowheads="1"/>
            </p:cNvSpPr>
            <p:nvPr/>
          </p:nvSpPr>
          <p:spPr bwMode="auto">
            <a:xfrm>
              <a:off x="737" y="3006"/>
              <a:ext cx="432" cy="19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kumimoji="1" lang="fr-FR" sz="1400" b="1" dirty="0">
                  <a:solidFill>
                    <a:schemeClr val="bg2"/>
                  </a:solidFill>
                </a:rPr>
                <a:t>LAN</a:t>
              </a:r>
            </a:p>
          </p:txBody>
        </p:sp>
      </p:grpSp>
      <p:sp>
        <p:nvSpPr>
          <p:cNvPr id="63" name="Titre 6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549"/>
          </a:xfrm>
        </p:spPr>
        <p:txBody>
          <a:bodyPr/>
          <a:lstStyle/>
          <a:p>
            <a:r>
              <a:rPr lang="en-GB" dirty="0" smtClean="0"/>
              <a:t>Temporary connections in 4G</a:t>
            </a:r>
          </a:p>
        </p:txBody>
      </p:sp>
      <p:pic>
        <p:nvPicPr>
          <p:cNvPr id="65" name="Picture 2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1598350"/>
            <a:ext cx="1133476" cy="162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31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65" t="2025" r="17825"/>
          <a:stretch>
            <a:fillRect/>
          </a:stretch>
        </p:blipFill>
        <p:spPr bwMode="auto">
          <a:xfrm>
            <a:off x="3962401" y="1114425"/>
            <a:ext cx="647700" cy="4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677524" y="3333749"/>
            <a:ext cx="6762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4684" y="2386013"/>
            <a:ext cx="240453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960" y="931864"/>
            <a:ext cx="1085849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72FE2-DA0B-40E7-AE93-ABF9A30DCC71}" type="slidenum">
              <a:rPr lang="fr-FR"/>
              <a:pPr>
                <a:defRPr/>
              </a:pPr>
              <a:t>25</a:t>
            </a:fld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dirty="0" err="1" smtClean="0"/>
              <a:t>Products</a:t>
            </a:r>
            <a:r>
              <a:rPr lang="fr-FR" dirty="0" smtClean="0"/>
              <a:t> for ...</a:t>
            </a:r>
            <a:endParaRPr lang="fr-FR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6288618" y="2708276"/>
            <a:ext cx="19685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719"/>
          <a:stretch>
            <a:fillRect/>
          </a:stretch>
        </p:blipFill>
        <p:spPr bwMode="auto">
          <a:xfrm>
            <a:off x="6288618" y="1341438"/>
            <a:ext cx="2112433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4634" y="2157413"/>
            <a:ext cx="169333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1200151" y="1301750"/>
            <a:ext cx="3852333" cy="4275138"/>
          </a:xfrm>
          <a:prstGeom prst="rect">
            <a:avLst/>
          </a:prstGeom>
          <a:noFill/>
          <a:ln w="28575">
            <a:solidFill>
              <a:srgbClr val="00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2063751" y="1052513"/>
            <a:ext cx="116249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900" b="1" dirty="0" err="1" smtClean="0"/>
              <a:t>Shops</a:t>
            </a:r>
            <a:r>
              <a:rPr lang="fr-FR" sz="900" b="1" dirty="0" smtClean="0"/>
              <a:t> or </a:t>
            </a:r>
            <a:r>
              <a:rPr lang="fr-FR" sz="900" b="1" dirty="0" err="1" smtClean="0"/>
              <a:t>Companies</a:t>
            </a:r>
            <a:endParaRPr lang="fr-FR" sz="900" b="1" dirty="0"/>
          </a:p>
        </p:txBody>
      </p:sp>
      <p:pic>
        <p:nvPicPr>
          <p:cNvPr id="41991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r="78047"/>
          <a:stretch>
            <a:fillRect/>
          </a:stretch>
        </p:blipFill>
        <p:spPr bwMode="auto">
          <a:xfrm>
            <a:off x="3697817" y="4856163"/>
            <a:ext cx="41486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 r="78047"/>
          <a:stretch>
            <a:fillRect/>
          </a:stretch>
        </p:blipFill>
        <p:spPr bwMode="auto">
          <a:xfrm>
            <a:off x="2288118" y="4856164"/>
            <a:ext cx="40216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78047"/>
          <a:stretch>
            <a:fillRect/>
          </a:stretch>
        </p:blipFill>
        <p:spPr bwMode="auto">
          <a:xfrm>
            <a:off x="2747433" y="4848226"/>
            <a:ext cx="416984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 r="78047"/>
          <a:stretch>
            <a:fillRect/>
          </a:stretch>
        </p:blipFill>
        <p:spPr bwMode="auto">
          <a:xfrm>
            <a:off x="3238501" y="4856163"/>
            <a:ext cx="404284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3921125"/>
            <a:ext cx="24384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6" name="Text Box 14"/>
          <p:cNvSpPr txBox="1">
            <a:spLocks noChangeArrowheads="1"/>
          </p:cNvSpPr>
          <p:nvPr/>
        </p:nvSpPr>
        <p:spPr bwMode="auto">
          <a:xfrm>
            <a:off x="2316692" y="5221289"/>
            <a:ext cx="13660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000" dirty="0" smtClean="0"/>
              <a:t>Cameras: lifting doubt</a:t>
            </a:r>
            <a:endParaRPr lang="en-GB" sz="1000" dirty="0"/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 flipH="1" flipV="1">
            <a:off x="2997201" y="3244850"/>
            <a:ext cx="14817" cy="8016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998" name="Arc 16"/>
          <p:cNvSpPr>
            <a:spLocks/>
          </p:cNvSpPr>
          <p:nvPr/>
        </p:nvSpPr>
        <p:spPr bwMode="auto">
          <a:xfrm rot="-4123481" flipH="1" flipV="1">
            <a:off x="4142053" y="412486"/>
            <a:ext cx="1293812" cy="3100917"/>
          </a:xfrm>
          <a:custGeom>
            <a:avLst/>
            <a:gdLst>
              <a:gd name="T0" fmla="*/ 573924 w 21486"/>
              <a:gd name="T1" fmla="*/ 0 h 19384"/>
              <a:gd name="T2" fmla="*/ 1293812 w 21486"/>
              <a:gd name="T3" fmla="*/ 2060053 h 19384"/>
              <a:gd name="T4" fmla="*/ 0 w 21486"/>
              <a:gd name="T5" fmla="*/ 2325688 h 19384"/>
              <a:gd name="T6" fmla="*/ 0 60000 65536"/>
              <a:gd name="T7" fmla="*/ 0 60000 65536"/>
              <a:gd name="T8" fmla="*/ 0 60000 65536"/>
              <a:gd name="T9" fmla="*/ 0 w 21486"/>
              <a:gd name="T10" fmla="*/ 0 h 19384"/>
              <a:gd name="T11" fmla="*/ 21486 w 21486"/>
              <a:gd name="T12" fmla="*/ 19384 h 19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86" h="19384" fill="none" extrusionOk="0">
                <a:moveTo>
                  <a:pt x="9530" y="0"/>
                </a:moveTo>
                <a:cubicBezTo>
                  <a:pt x="16206" y="3282"/>
                  <a:pt x="20723" y="9769"/>
                  <a:pt x="21486" y="17169"/>
                </a:cubicBezTo>
              </a:path>
              <a:path w="21486" h="19384" stroke="0" extrusionOk="0">
                <a:moveTo>
                  <a:pt x="9530" y="0"/>
                </a:moveTo>
                <a:cubicBezTo>
                  <a:pt x="16206" y="3282"/>
                  <a:pt x="20723" y="9769"/>
                  <a:pt x="21486" y="17169"/>
                </a:cubicBezTo>
                <a:lnTo>
                  <a:pt x="0" y="19384"/>
                </a:lnTo>
                <a:close/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1999" name="Text Box 17"/>
          <p:cNvSpPr txBox="1">
            <a:spLocks noChangeArrowheads="1"/>
          </p:cNvSpPr>
          <p:nvPr/>
        </p:nvSpPr>
        <p:spPr bwMode="auto">
          <a:xfrm>
            <a:off x="1297518" y="3776663"/>
            <a:ext cx="180763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/>
            <a:r>
              <a:rPr lang="en-GB" sz="900" dirty="0" smtClean="0"/>
              <a:t>Video Recorder</a:t>
            </a:r>
            <a:endParaRPr lang="en-GB" dirty="0"/>
          </a:p>
        </p:txBody>
      </p:sp>
      <p:sp>
        <p:nvSpPr>
          <p:cNvPr id="42000" name="Text Box 18"/>
          <p:cNvSpPr txBox="1">
            <a:spLocks noChangeArrowheads="1"/>
          </p:cNvSpPr>
          <p:nvPr/>
        </p:nvSpPr>
        <p:spPr bwMode="auto">
          <a:xfrm>
            <a:off x="3024718" y="3429000"/>
            <a:ext cx="2101849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/>
            <a:r>
              <a:rPr lang="fr-FR" sz="900" b="1"/>
              <a:t>Kx Router </a:t>
            </a:r>
            <a:r>
              <a:rPr lang="fr-FR" sz="900" b="1">
                <a:solidFill>
                  <a:schemeClr val="accent1"/>
                </a:solidFill>
              </a:rPr>
              <a:t>4G LTE</a:t>
            </a:r>
            <a:r>
              <a:rPr lang="fr-FR" sz="900" b="1"/>
              <a:t> PRO</a:t>
            </a:r>
            <a:endParaRPr lang="fr-FR" b="1"/>
          </a:p>
        </p:txBody>
      </p:sp>
      <p:sp>
        <p:nvSpPr>
          <p:cNvPr id="42001" name="Text Box 19"/>
          <p:cNvSpPr txBox="1">
            <a:spLocks noChangeArrowheads="1"/>
          </p:cNvSpPr>
          <p:nvPr/>
        </p:nvSpPr>
        <p:spPr bwMode="auto">
          <a:xfrm>
            <a:off x="6480176" y="3152776"/>
            <a:ext cx="1282700" cy="265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INTERNET</a:t>
            </a:r>
          </a:p>
        </p:txBody>
      </p:sp>
      <p:pic>
        <p:nvPicPr>
          <p:cNvPr id="42002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4651" y="3789364"/>
            <a:ext cx="1691216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3" name="Rectangle 21"/>
          <p:cNvSpPr>
            <a:spLocks noChangeArrowheads="1"/>
          </p:cNvSpPr>
          <p:nvPr/>
        </p:nvSpPr>
        <p:spPr bwMode="auto">
          <a:xfrm>
            <a:off x="6288618" y="2636839"/>
            <a:ext cx="2400300" cy="30003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004" name="Text Box 22"/>
          <p:cNvSpPr txBox="1">
            <a:spLocks noChangeArrowheads="1"/>
          </p:cNvSpPr>
          <p:nvPr/>
        </p:nvSpPr>
        <p:spPr bwMode="auto">
          <a:xfrm>
            <a:off x="6627285" y="4797425"/>
            <a:ext cx="180763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/>
            <a:r>
              <a:rPr lang="en-GB" sz="900" dirty="0" err="1" smtClean="0"/>
              <a:t>Telemonitoring</a:t>
            </a:r>
            <a:r>
              <a:rPr lang="en-GB" sz="900" dirty="0" smtClean="0"/>
              <a:t> application</a:t>
            </a:r>
            <a:endParaRPr lang="en-GB" dirty="0"/>
          </a:p>
        </p:txBody>
      </p:sp>
      <p:sp>
        <p:nvSpPr>
          <p:cNvPr id="42005" name="Rectangle 23"/>
          <p:cNvSpPr>
            <a:spLocks noChangeArrowheads="1"/>
          </p:cNvSpPr>
          <p:nvPr/>
        </p:nvSpPr>
        <p:spPr bwMode="auto">
          <a:xfrm>
            <a:off x="6307667" y="5278438"/>
            <a:ext cx="2362200" cy="3413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006" name="Text Box 24"/>
          <p:cNvSpPr txBox="1">
            <a:spLocks noChangeArrowheads="1"/>
          </p:cNvSpPr>
          <p:nvPr/>
        </p:nvSpPr>
        <p:spPr bwMode="auto">
          <a:xfrm>
            <a:off x="6631518" y="5329238"/>
            <a:ext cx="18076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/>
            <a:r>
              <a:rPr lang="en-GB" sz="900" b="1" dirty="0" smtClean="0">
                <a:solidFill>
                  <a:schemeClr val="bg1"/>
                </a:solidFill>
              </a:rPr>
              <a:t>PC Remote Monitoring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2007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27451" y="3125789"/>
            <a:ext cx="262467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2008" name="Text Box 26"/>
          <p:cNvSpPr txBox="1">
            <a:spLocks noChangeArrowheads="1"/>
          </p:cNvSpPr>
          <p:nvPr/>
        </p:nvSpPr>
        <p:spPr bwMode="auto">
          <a:xfrm rot="656972">
            <a:off x="3634317" y="2200275"/>
            <a:ext cx="1371600" cy="2873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800" dirty="0" smtClean="0">
                <a:solidFill>
                  <a:srgbClr val="0000FF"/>
                </a:solidFill>
              </a:rPr>
              <a:t>LIVE Flux 4G</a:t>
            </a:r>
            <a:endParaRPr lang="fr-FR" sz="800" dirty="0">
              <a:solidFill>
                <a:srgbClr val="0000FF"/>
              </a:solidFill>
            </a:endParaRPr>
          </a:p>
        </p:txBody>
      </p:sp>
      <p:pic>
        <p:nvPicPr>
          <p:cNvPr id="42009" name="Picture 2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33217" y="2971800"/>
            <a:ext cx="99906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10" name="Text Box 28"/>
          <p:cNvSpPr txBox="1">
            <a:spLocks noChangeArrowheads="1"/>
          </p:cNvSpPr>
          <p:nvPr/>
        </p:nvSpPr>
        <p:spPr bwMode="auto">
          <a:xfrm>
            <a:off x="3803651" y="3113089"/>
            <a:ext cx="1159933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/>
            <a:r>
              <a:rPr lang="fr-FR" sz="800" b="1" dirty="0" smtClean="0"/>
              <a:t>M2M SIM</a:t>
            </a:r>
            <a:endParaRPr lang="fr-FR" sz="800" b="1" dirty="0"/>
          </a:p>
        </p:txBody>
      </p:sp>
      <p:pic>
        <p:nvPicPr>
          <p:cNvPr id="42011" name="Picture 2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2767" y="4137026"/>
            <a:ext cx="730251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12" name="Text Box 30"/>
          <p:cNvSpPr txBox="1">
            <a:spLocks noChangeArrowheads="1"/>
          </p:cNvSpPr>
          <p:nvPr/>
        </p:nvSpPr>
        <p:spPr bwMode="auto">
          <a:xfrm>
            <a:off x="1393435" y="4713289"/>
            <a:ext cx="540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000" dirty="0" smtClean="0"/>
              <a:t>Local</a:t>
            </a:r>
          </a:p>
          <a:p>
            <a:pPr algn="ctr"/>
            <a:r>
              <a:rPr lang="en-GB" sz="1000" dirty="0" smtClean="0"/>
              <a:t>Screen</a:t>
            </a:r>
            <a:endParaRPr lang="en-GB" sz="1000" dirty="0"/>
          </a:p>
        </p:txBody>
      </p:sp>
      <p:sp>
        <p:nvSpPr>
          <p:cNvPr id="42013" name="Rectangle 31"/>
          <p:cNvSpPr>
            <a:spLocks noChangeArrowheads="1"/>
          </p:cNvSpPr>
          <p:nvPr/>
        </p:nvSpPr>
        <p:spPr bwMode="auto">
          <a:xfrm>
            <a:off x="6231467" y="1468439"/>
            <a:ext cx="2400300" cy="1081087"/>
          </a:xfrm>
          <a:prstGeom prst="rect">
            <a:avLst/>
          </a:prstGeom>
          <a:noFill/>
          <a:ln w="28575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014" name="Text Box 32"/>
          <p:cNvSpPr txBox="1">
            <a:spLocks noChangeArrowheads="1"/>
          </p:cNvSpPr>
          <p:nvPr/>
        </p:nvSpPr>
        <p:spPr bwMode="auto">
          <a:xfrm>
            <a:off x="6629401" y="1947863"/>
            <a:ext cx="1282700" cy="265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1000" b="1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42015" name="Rectangle 33"/>
          <p:cNvSpPr>
            <a:spLocks noChangeArrowheads="1"/>
          </p:cNvSpPr>
          <p:nvPr/>
        </p:nvSpPr>
        <p:spPr bwMode="auto">
          <a:xfrm>
            <a:off x="6244167" y="1268413"/>
            <a:ext cx="2362200" cy="3413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2016" name="Text Box 34"/>
          <p:cNvSpPr txBox="1">
            <a:spLocks noChangeArrowheads="1"/>
          </p:cNvSpPr>
          <p:nvPr/>
        </p:nvSpPr>
        <p:spPr bwMode="auto">
          <a:xfrm>
            <a:off x="6551085" y="1316038"/>
            <a:ext cx="18076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/>
            <a:r>
              <a:rPr lang="fr-FR" sz="900" b="1" dirty="0" smtClean="0"/>
              <a:t>Dyn DNS Server</a:t>
            </a:r>
            <a:endParaRPr lang="fr-FR" dirty="0"/>
          </a:p>
        </p:txBody>
      </p:sp>
      <p:sp>
        <p:nvSpPr>
          <p:cNvPr id="42017" name="Text Box 35"/>
          <p:cNvSpPr txBox="1">
            <a:spLocks noChangeArrowheads="1"/>
          </p:cNvSpPr>
          <p:nvPr/>
        </p:nvSpPr>
        <p:spPr bwMode="auto">
          <a:xfrm>
            <a:off x="9264352" y="1412776"/>
            <a:ext cx="2304256" cy="107324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9" tIns="45715" rIns="91429" bIns="45715"/>
          <a:lstStyle/>
          <a:p>
            <a:pPr algn="just"/>
            <a:r>
              <a:rPr lang="en-US" sz="1000" dirty="0" smtClean="0">
                <a:latin typeface="+mj-lt"/>
              </a:rPr>
              <a:t>* The </a:t>
            </a:r>
            <a:r>
              <a:rPr lang="en-US" sz="1000" dirty="0" err="1" smtClean="0">
                <a:latin typeface="+mj-lt"/>
              </a:rPr>
              <a:t>Kx</a:t>
            </a:r>
            <a:r>
              <a:rPr lang="en-US" sz="1000" dirty="0" smtClean="0">
                <a:latin typeface="+mj-lt"/>
              </a:rPr>
              <a:t> Router 4G LTE PRO integrates a </a:t>
            </a:r>
            <a:r>
              <a:rPr lang="en-US" sz="1000" dirty="0" err="1" smtClean="0">
                <a:latin typeface="+mj-lt"/>
              </a:rPr>
              <a:t>Dyn</a:t>
            </a:r>
            <a:r>
              <a:rPr lang="en-US" sz="1000" dirty="0" smtClean="0">
                <a:latin typeface="+mj-lt"/>
              </a:rPr>
              <a:t> DNS client which allows the link between a domain name and the associated IP address, which is updated every 24 hours on 4G networks.</a:t>
            </a:r>
            <a:endParaRPr lang="fr-FR" sz="1000" dirty="0">
              <a:latin typeface="+mj-lt"/>
            </a:endParaRPr>
          </a:p>
        </p:txBody>
      </p:sp>
      <p:sp>
        <p:nvSpPr>
          <p:cNvPr id="42018" name="Line 36"/>
          <p:cNvSpPr>
            <a:spLocks noChangeShapeType="1"/>
          </p:cNvSpPr>
          <p:nvPr/>
        </p:nvSpPr>
        <p:spPr bwMode="auto">
          <a:xfrm flipH="1" flipV="1">
            <a:off x="2421468" y="4375150"/>
            <a:ext cx="14817" cy="4778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019" name="Line 37"/>
          <p:cNvSpPr>
            <a:spLocks noChangeShapeType="1"/>
          </p:cNvSpPr>
          <p:nvPr/>
        </p:nvSpPr>
        <p:spPr bwMode="auto">
          <a:xfrm flipH="1" flipV="1">
            <a:off x="2895601" y="4375150"/>
            <a:ext cx="14817" cy="4778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020" name="Line 38"/>
          <p:cNvSpPr>
            <a:spLocks noChangeShapeType="1"/>
          </p:cNvSpPr>
          <p:nvPr/>
        </p:nvSpPr>
        <p:spPr bwMode="auto">
          <a:xfrm flipH="1" flipV="1">
            <a:off x="3420534" y="4381500"/>
            <a:ext cx="14817" cy="4778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2021" name="Line 39"/>
          <p:cNvSpPr>
            <a:spLocks noChangeShapeType="1"/>
          </p:cNvSpPr>
          <p:nvPr/>
        </p:nvSpPr>
        <p:spPr bwMode="auto">
          <a:xfrm flipH="1" flipV="1">
            <a:off x="3865034" y="4381500"/>
            <a:ext cx="14817" cy="4778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2022" name="Picture 4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6851" y="1374775"/>
            <a:ext cx="8636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4" name="Picture 42" descr="ico_produit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27151" y="1365250"/>
            <a:ext cx="685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5" name="Picture 4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88534" y="1892300"/>
            <a:ext cx="586317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6" name="Picture 4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72117" y="2420938"/>
            <a:ext cx="7366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7" name="Picture 4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3008313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29" name="Picture 48" descr="Logo KX 4G LT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38401" y="1603376"/>
            <a:ext cx="774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Espace réservé du numéro de diapositive 49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8298251-0963-4C8D-8D83-40B06575F253}" type="slidenum">
              <a:rPr lang="fr-FR"/>
              <a:pPr>
                <a:defRPr/>
              </a:pPr>
              <a:t>26</a:t>
            </a:fld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9072331" y="3284985"/>
            <a:ext cx="2688299" cy="12772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75000"/>
              <a:buFont typeface="Wingdings" pitchFamily="2" charset="2"/>
              <a:buChar char="q"/>
            </a:pPr>
            <a:r>
              <a:rPr lang="en-US" sz="1100" b="1" dirty="0" smtClean="0">
                <a:solidFill>
                  <a:srgbClr val="115691"/>
                </a:solidFill>
                <a:latin typeface="+mj-lt"/>
              </a:rPr>
              <a:t>towns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75000"/>
              <a:buFont typeface="Wingdings" pitchFamily="2" charset="2"/>
              <a:buChar char="q"/>
            </a:pPr>
            <a:r>
              <a:rPr lang="en-US" sz="1100" b="1" dirty="0" smtClean="0">
                <a:solidFill>
                  <a:srgbClr val="115691"/>
                </a:solidFill>
                <a:latin typeface="+mj-lt"/>
              </a:rPr>
              <a:t>Commissions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75000"/>
              <a:buFont typeface="Wingdings" pitchFamily="2" charset="2"/>
              <a:buChar char="q"/>
            </a:pPr>
            <a:r>
              <a:rPr lang="en-US" sz="1100" b="1" dirty="0" smtClean="0">
                <a:solidFill>
                  <a:srgbClr val="115691"/>
                </a:solidFill>
                <a:latin typeface="+mj-lt"/>
              </a:rPr>
              <a:t>shops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75000"/>
              <a:buFont typeface="Wingdings" pitchFamily="2" charset="2"/>
              <a:buChar char="q"/>
            </a:pPr>
            <a:r>
              <a:rPr lang="en-US" sz="1100" b="1" dirty="0" smtClean="0">
                <a:solidFill>
                  <a:srgbClr val="115691"/>
                </a:solidFill>
                <a:latin typeface="+mj-lt"/>
              </a:rPr>
              <a:t>Building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75000"/>
              <a:buFont typeface="Wingdings" pitchFamily="2" charset="2"/>
              <a:buChar char="q"/>
            </a:pPr>
            <a:r>
              <a:rPr lang="en-US" sz="1100" b="1" dirty="0" smtClean="0">
                <a:solidFill>
                  <a:srgbClr val="115691"/>
                </a:solidFill>
                <a:latin typeface="+mj-lt"/>
              </a:rPr>
              <a:t>Parking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75000"/>
              <a:buFont typeface="Wingdings" pitchFamily="2" charset="2"/>
              <a:buChar char="q"/>
            </a:pPr>
            <a:r>
              <a:rPr lang="en-US" sz="1100" b="1" dirty="0" smtClean="0">
                <a:solidFill>
                  <a:srgbClr val="115691"/>
                </a:solidFill>
                <a:latin typeface="+mj-lt"/>
              </a:rPr>
              <a:t>Warehouses ...</a:t>
            </a:r>
            <a:endParaRPr lang="fr-FR" sz="1100" b="1" dirty="0" smtClean="0">
              <a:solidFill>
                <a:srgbClr val="115691"/>
              </a:solidFill>
              <a:latin typeface="+mj-lt"/>
            </a:endParaRPr>
          </a:p>
        </p:txBody>
      </p:sp>
      <p:pic>
        <p:nvPicPr>
          <p:cNvPr id="42023" name="Picture 4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210925" y="2996952"/>
            <a:ext cx="698235" cy="61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itre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4G Router for </a:t>
            </a:r>
            <a:r>
              <a:rPr lang="fr-FR" dirty="0" err="1" smtClean="0"/>
              <a:t>video</a:t>
            </a:r>
            <a:r>
              <a:rPr lang="fr-FR" dirty="0" smtClean="0"/>
              <a:t> </a:t>
            </a:r>
            <a:r>
              <a:rPr lang="fr-FR" dirty="0" err="1" smtClean="0"/>
              <a:t>doubt</a:t>
            </a:r>
            <a:r>
              <a:rPr lang="fr-FR" dirty="0" smtClean="0"/>
              <a:t> </a:t>
            </a:r>
            <a:r>
              <a:rPr lang="fr-FR" dirty="0" err="1" smtClean="0"/>
              <a:t>removal</a:t>
            </a:r>
            <a:r>
              <a:rPr lang="fr-FR" dirty="0" smtClean="0"/>
              <a:t> system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4" y="1060096"/>
            <a:ext cx="1060159" cy="90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618" r="7954" b="10112"/>
          <a:stretch>
            <a:fillRect/>
          </a:stretch>
        </p:blipFill>
        <p:spPr bwMode="auto">
          <a:xfrm>
            <a:off x="279400" y="5522914"/>
            <a:ext cx="965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61398-1263-48F0-8F7C-12F05452752F}" type="slidenum">
              <a:rPr lang="fr-FR"/>
              <a:pPr>
                <a:defRPr/>
              </a:pPr>
              <a:t>27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Products</a:t>
            </a:r>
            <a:r>
              <a:rPr lang="fr-FR" dirty="0" smtClean="0"/>
              <a:t> for ...</a:t>
            </a:r>
            <a:endParaRPr lang="fr-FR" dirty="0"/>
          </a:p>
        </p:txBody>
      </p:sp>
      <p:pic>
        <p:nvPicPr>
          <p:cNvPr id="1127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8018" y="5668964"/>
            <a:ext cx="1631949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3925" y="2595563"/>
            <a:ext cx="24193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4"/>
          <p:cNvPicPr>
            <a:picLocks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6156855" y="1786136"/>
            <a:ext cx="223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108" name="Espace réservé du numéro de diapositive 10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6AEB745-9A06-4639-B8EF-FF88437B296C}" type="slidenum">
              <a:rPr lang="fr-FR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104" name="Titre 1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ENERGY PERFORMANCE: 3G transmission</a:t>
            </a:r>
            <a:endParaRPr lang="fr-FR" dirty="0"/>
          </a:p>
        </p:txBody>
      </p:sp>
      <p:sp>
        <p:nvSpPr>
          <p:cNvPr id="43012" name="Rectangle 2"/>
          <p:cNvSpPr>
            <a:spLocks noChangeArrowheads="1"/>
          </p:cNvSpPr>
          <p:nvPr/>
        </p:nvSpPr>
        <p:spPr bwMode="auto">
          <a:xfrm rot="9145405" flipV="1">
            <a:off x="8746068" y="2437408"/>
            <a:ext cx="817033" cy="4286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8667" y="1740495"/>
            <a:ext cx="584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60" b="1697"/>
          <a:stretch>
            <a:fillRect/>
          </a:stretch>
        </p:blipFill>
        <p:spPr bwMode="auto">
          <a:xfrm>
            <a:off x="1583267" y="2143721"/>
            <a:ext cx="2254251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Rectangle 9"/>
          <p:cNvSpPr>
            <a:spLocks noChangeArrowheads="1"/>
          </p:cNvSpPr>
          <p:nvPr/>
        </p:nvSpPr>
        <p:spPr bwMode="auto">
          <a:xfrm rot="3122109">
            <a:off x="9823956" y="2526002"/>
            <a:ext cx="460584" cy="45719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017" name="Text Box 12"/>
          <p:cNvSpPr txBox="1">
            <a:spLocks noChangeArrowheads="1"/>
          </p:cNvSpPr>
          <p:nvPr/>
        </p:nvSpPr>
        <p:spPr bwMode="auto">
          <a:xfrm>
            <a:off x="6337168" y="992706"/>
            <a:ext cx="2731334" cy="18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 dirty="0" err="1" smtClean="0"/>
              <a:t>Private</a:t>
            </a:r>
            <a:r>
              <a:rPr lang="fr-FR" sz="800" dirty="0" smtClean="0"/>
              <a:t> APN gprsnac.com (Radius Server: </a:t>
            </a:r>
            <a:r>
              <a:rPr lang="fr-FR" sz="800" dirty="0" err="1" smtClean="0"/>
              <a:t>Authentication</a:t>
            </a:r>
            <a:r>
              <a:rPr lang="fr-FR" sz="800" dirty="0" smtClean="0"/>
              <a:t>)</a:t>
            </a:r>
            <a:endParaRPr lang="fr-FR" sz="800" dirty="0"/>
          </a:p>
        </p:txBody>
      </p:sp>
      <p:sp>
        <p:nvSpPr>
          <p:cNvPr id="43019" name="Rectangle 14"/>
          <p:cNvSpPr>
            <a:spLocks noChangeArrowheads="1"/>
          </p:cNvSpPr>
          <p:nvPr/>
        </p:nvSpPr>
        <p:spPr bwMode="auto">
          <a:xfrm rot="1993519">
            <a:off x="10243376" y="2437082"/>
            <a:ext cx="542603" cy="50505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020" name="Rectangle 15"/>
          <p:cNvSpPr>
            <a:spLocks noChangeArrowheads="1"/>
          </p:cNvSpPr>
          <p:nvPr/>
        </p:nvSpPr>
        <p:spPr bwMode="auto">
          <a:xfrm rot="11588419" flipV="1">
            <a:off x="10498763" y="2226335"/>
            <a:ext cx="777933" cy="45719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021" name="Text Box 16"/>
          <p:cNvSpPr txBox="1">
            <a:spLocks noChangeArrowheads="1"/>
          </p:cNvSpPr>
          <p:nvPr/>
        </p:nvSpPr>
        <p:spPr bwMode="auto">
          <a:xfrm>
            <a:off x="10462683" y="1869083"/>
            <a:ext cx="516467" cy="169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800" b="1" dirty="0">
                <a:solidFill>
                  <a:srgbClr val="000000"/>
                </a:solidFill>
              </a:rPr>
              <a:t>X25</a:t>
            </a:r>
            <a:endParaRPr lang="fr-FR" sz="800" dirty="0"/>
          </a:p>
        </p:txBody>
      </p:sp>
      <p:sp>
        <p:nvSpPr>
          <p:cNvPr id="43022" name="Oval 17"/>
          <p:cNvSpPr>
            <a:spLocks noChangeArrowheads="1"/>
          </p:cNvSpPr>
          <p:nvPr/>
        </p:nvSpPr>
        <p:spPr bwMode="auto">
          <a:xfrm>
            <a:off x="9474201" y="1880195"/>
            <a:ext cx="1013884" cy="5080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/>
          <a:lstStyle/>
          <a:p>
            <a:endParaRPr lang="fr-FR"/>
          </a:p>
        </p:txBody>
      </p:sp>
      <p:sp>
        <p:nvSpPr>
          <p:cNvPr id="43023" name="Text Box 18"/>
          <p:cNvSpPr txBox="1">
            <a:spLocks noChangeArrowheads="1"/>
          </p:cNvSpPr>
          <p:nvPr/>
        </p:nvSpPr>
        <p:spPr bwMode="auto">
          <a:xfrm>
            <a:off x="9560984" y="1875433"/>
            <a:ext cx="795867" cy="468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/>
          <a:lstStyle/>
          <a:p>
            <a:pPr algn="ctr" defTabSz="652463"/>
            <a:endParaRPr lang="fr-FR" sz="600" b="1" dirty="0">
              <a:solidFill>
                <a:srgbClr val="000000"/>
              </a:solidFill>
            </a:endParaRPr>
          </a:p>
          <a:p>
            <a:pPr algn="ctr" defTabSz="652463"/>
            <a:r>
              <a:rPr lang="fr-FR" sz="700" b="1" dirty="0" smtClean="0">
                <a:solidFill>
                  <a:srgbClr val="FFFFFF"/>
                </a:solidFill>
              </a:rPr>
              <a:t>Plateforme</a:t>
            </a:r>
          </a:p>
          <a:p>
            <a:pPr algn="ctr" defTabSz="652463"/>
            <a:r>
              <a:rPr lang="fr-FR" sz="700" b="1" dirty="0" smtClean="0">
                <a:solidFill>
                  <a:srgbClr val="FFFFFF"/>
                </a:solidFill>
              </a:rPr>
              <a:t>IP/X25</a:t>
            </a:r>
            <a:r>
              <a:rPr lang="fr-FR" sz="600" b="1" dirty="0" smtClean="0">
                <a:solidFill>
                  <a:srgbClr val="FFFFFF"/>
                </a:solidFill>
              </a:rPr>
              <a:t> </a:t>
            </a:r>
            <a:endParaRPr lang="fr-FR" sz="1300" dirty="0"/>
          </a:p>
        </p:txBody>
      </p:sp>
      <p:pic>
        <p:nvPicPr>
          <p:cNvPr id="43024" name="Picture 19" descr="SERV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1868" y="2350095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5" name="Text Box 20"/>
          <p:cNvSpPr txBox="1">
            <a:spLocks noChangeArrowheads="1"/>
          </p:cNvSpPr>
          <p:nvPr/>
        </p:nvSpPr>
        <p:spPr bwMode="auto">
          <a:xfrm>
            <a:off x="11026775" y="2525513"/>
            <a:ext cx="78951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defTabSz="652463"/>
            <a:r>
              <a:rPr lang="fr-FR" sz="700" b="1" dirty="0" err="1" smtClean="0">
                <a:solidFill>
                  <a:srgbClr val="11568C"/>
                </a:solidFill>
              </a:rPr>
              <a:t>Private</a:t>
            </a:r>
            <a:endParaRPr lang="fr-FR" sz="700" b="1" dirty="0" smtClean="0">
              <a:solidFill>
                <a:srgbClr val="11568C"/>
              </a:solidFill>
            </a:endParaRPr>
          </a:p>
          <a:p>
            <a:pPr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defTabSz="652463"/>
            <a:endParaRPr lang="fr-FR" sz="700" dirty="0"/>
          </a:p>
        </p:txBody>
      </p:sp>
      <p:pic>
        <p:nvPicPr>
          <p:cNvPr id="43026" name="Picture 21" descr="SERV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35268" y="1992907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7" name="Text Box 22"/>
          <p:cNvSpPr txBox="1">
            <a:spLocks noChangeArrowheads="1"/>
          </p:cNvSpPr>
          <p:nvPr/>
        </p:nvSpPr>
        <p:spPr bwMode="auto">
          <a:xfrm>
            <a:off x="10332508" y="2307232"/>
            <a:ext cx="516467" cy="139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600" b="1" dirty="0">
                <a:solidFill>
                  <a:srgbClr val="000000"/>
                </a:solidFill>
              </a:rPr>
              <a:t>LL</a:t>
            </a:r>
            <a:endParaRPr lang="fr-FR" sz="1300" dirty="0"/>
          </a:p>
        </p:txBody>
      </p:sp>
      <p:sp>
        <p:nvSpPr>
          <p:cNvPr id="43028" name="Text Box 23"/>
          <p:cNvSpPr txBox="1">
            <a:spLocks noChangeArrowheads="1"/>
          </p:cNvSpPr>
          <p:nvPr/>
        </p:nvSpPr>
        <p:spPr bwMode="auto">
          <a:xfrm>
            <a:off x="10672233" y="2092920"/>
            <a:ext cx="516467" cy="139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600" b="1">
                <a:solidFill>
                  <a:srgbClr val="000000"/>
                </a:solidFill>
              </a:rPr>
              <a:t>LL</a:t>
            </a:r>
            <a:endParaRPr lang="fr-FR" sz="1300"/>
          </a:p>
        </p:txBody>
      </p:sp>
      <p:sp>
        <p:nvSpPr>
          <p:cNvPr id="43032" name="Text Box 27"/>
          <p:cNvSpPr txBox="1">
            <a:spLocks noChangeArrowheads="1"/>
          </p:cNvSpPr>
          <p:nvPr/>
        </p:nvSpPr>
        <p:spPr bwMode="auto">
          <a:xfrm>
            <a:off x="11047513" y="1723230"/>
            <a:ext cx="859367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defTabSz="652463"/>
            <a:r>
              <a:rPr lang="fr-FR" sz="700" b="1" dirty="0" err="1" smtClean="0">
                <a:solidFill>
                  <a:srgbClr val="11568C"/>
                </a:solidFill>
              </a:rPr>
              <a:t>Banking</a:t>
            </a:r>
            <a:endParaRPr lang="fr-FR" sz="700" b="1" dirty="0" smtClean="0">
              <a:solidFill>
                <a:srgbClr val="11568C"/>
              </a:solidFill>
            </a:endParaRPr>
          </a:p>
          <a:p>
            <a:pPr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defTabSz="652463"/>
            <a:endParaRPr lang="fr-FR" sz="700" dirty="0"/>
          </a:p>
        </p:txBody>
      </p:sp>
      <p:sp>
        <p:nvSpPr>
          <p:cNvPr id="43033" name="Text Box 28"/>
          <p:cNvSpPr txBox="1">
            <a:spLocks noChangeArrowheads="1"/>
          </p:cNvSpPr>
          <p:nvPr/>
        </p:nvSpPr>
        <p:spPr bwMode="auto">
          <a:xfrm rot="-1135087">
            <a:off x="3400331" y="1353385"/>
            <a:ext cx="2207683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800" b="1" dirty="0" smtClean="0">
                <a:solidFill>
                  <a:schemeClr val="accent2"/>
                </a:solidFill>
              </a:rPr>
              <a:t>M2M Flux + </a:t>
            </a:r>
            <a:r>
              <a:rPr lang="fr-FR" sz="800" b="1" dirty="0">
                <a:solidFill>
                  <a:schemeClr val="accent2"/>
                </a:solidFill>
              </a:rPr>
              <a:t>« </a:t>
            </a:r>
            <a:r>
              <a:rPr lang="fr-FR" sz="800" b="1" dirty="0" smtClean="0">
                <a:solidFill>
                  <a:schemeClr val="accent2"/>
                </a:solidFill>
              </a:rPr>
              <a:t> </a:t>
            </a:r>
            <a:r>
              <a:rPr lang="fr-FR" sz="800" b="1" dirty="0" err="1" smtClean="0">
                <a:solidFill>
                  <a:schemeClr val="accent2"/>
                </a:solidFill>
              </a:rPr>
              <a:t>Energy</a:t>
            </a:r>
            <a:r>
              <a:rPr lang="fr-FR" sz="800" b="1" dirty="0">
                <a:solidFill>
                  <a:schemeClr val="accent2"/>
                </a:solidFill>
              </a:rPr>
              <a:t> </a:t>
            </a:r>
            <a:r>
              <a:rPr lang="fr-FR" sz="800" b="1" dirty="0" smtClean="0">
                <a:solidFill>
                  <a:schemeClr val="accent2"/>
                </a:solidFill>
              </a:rPr>
              <a:t>Channel»</a:t>
            </a:r>
            <a:endParaRPr lang="fr-FR" sz="800" b="1" dirty="0">
              <a:solidFill>
                <a:schemeClr val="accent2"/>
              </a:solidFill>
            </a:endParaRPr>
          </a:p>
          <a:p>
            <a:pPr algn="ctr"/>
            <a:r>
              <a:rPr lang="fr-FR" sz="800" b="1" dirty="0">
                <a:solidFill>
                  <a:schemeClr val="accent2"/>
                </a:solidFill>
              </a:rPr>
              <a:t>+ </a:t>
            </a:r>
            <a:r>
              <a:rPr lang="fr-FR" sz="800" b="1" dirty="0" smtClean="0">
                <a:solidFill>
                  <a:schemeClr val="accent2"/>
                </a:solidFill>
              </a:rPr>
              <a:t>LYR Authentification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43034" name="Arc 29"/>
          <p:cNvSpPr>
            <a:spLocks/>
          </p:cNvSpPr>
          <p:nvPr/>
        </p:nvSpPr>
        <p:spPr bwMode="auto">
          <a:xfrm rot="10320542" flipV="1">
            <a:off x="3790951" y="1670645"/>
            <a:ext cx="2421467" cy="412750"/>
          </a:xfrm>
          <a:custGeom>
            <a:avLst/>
            <a:gdLst>
              <a:gd name="T0" fmla="*/ 0 w 23961"/>
              <a:gd name="T1" fmla="*/ 3784 h 21600"/>
              <a:gd name="T2" fmla="*/ 1816100 w 23961"/>
              <a:gd name="T3" fmla="*/ 319442 h 21600"/>
              <a:gd name="T4" fmla="*/ 221318 w 23961"/>
              <a:gd name="T5" fmla="*/ 412750 h 21600"/>
              <a:gd name="T6" fmla="*/ 0 60000 65536"/>
              <a:gd name="T7" fmla="*/ 0 60000 65536"/>
              <a:gd name="T8" fmla="*/ 0 60000 65536"/>
              <a:gd name="T9" fmla="*/ 0 w 23961"/>
              <a:gd name="T10" fmla="*/ 0 h 21600"/>
              <a:gd name="T11" fmla="*/ 23961 w 239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61" h="21600" fill="none" extrusionOk="0">
                <a:moveTo>
                  <a:pt x="0" y="198"/>
                </a:moveTo>
                <a:cubicBezTo>
                  <a:pt x="967" y="66"/>
                  <a:pt x="1943" y="-1"/>
                  <a:pt x="2920" y="0"/>
                </a:cubicBezTo>
                <a:cubicBezTo>
                  <a:pt x="12968" y="0"/>
                  <a:pt x="21689" y="6928"/>
                  <a:pt x="23960" y="16717"/>
                </a:cubicBezTo>
              </a:path>
              <a:path w="23961" h="21600" stroke="0" extrusionOk="0">
                <a:moveTo>
                  <a:pt x="0" y="198"/>
                </a:moveTo>
                <a:cubicBezTo>
                  <a:pt x="967" y="66"/>
                  <a:pt x="1943" y="-1"/>
                  <a:pt x="2920" y="0"/>
                </a:cubicBezTo>
                <a:cubicBezTo>
                  <a:pt x="12968" y="0"/>
                  <a:pt x="21689" y="6928"/>
                  <a:pt x="23960" y="16717"/>
                </a:cubicBezTo>
                <a:lnTo>
                  <a:pt x="2920" y="2160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035" name="Text Box 30"/>
          <p:cNvSpPr txBox="1">
            <a:spLocks noChangeArrowheads="1"/>
          </p:cNvSpPr>
          <p:nvPr/>
        </p:nvSpPr>
        <p:spPr bwMode="auto">
          <a:xfrm>
            <a:off x="630933" y="6113364"/>
            <a:ext cx="4798484" cy="142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r>
              <a:rPr lang="en-US" sz="800" dirty="0" smtClean="0"/>
              <a:t>3G streams are secured by our private APN</a:t>
            </a:r>
            <a:endParaRPr lang="fr-FR" dirty="0"/>
          </a:p>
        </p:txBody>
      </p:sp>
      <p:sp>
        <p:nvSpPr>
          <p:cNvPr id="43036" name="Text Box 32"/>
          <p:cNvSpPr txBox="1">
            <a:spLocks noChangeArrowheads="1"/>
          </p:cNvSpPr>
          <p:nvPr/>
        </p:nvSpPr>
        <p:spPr bwMode="auto">
          <a:xfrm>
            <a:off x="3575051" y="4202708"/>
            <a:ext cx="990600" cy="18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800" b="1" dirty="0" smtClean="0"/>
              <a:t>LYRA M2M SIM</a:t>
            </a:r>
            <a:endParaRPr lang="fr-FR" sz="800" b="1" dirty="0"/>
          </a:p>
        </p:txBody>
      </p:sp>
      <p:sp>
        <p:nvSpPr>
          <p:cNvPr id="43037" name="Line 33"/>
          <p:cNvSpPr>
            <a:spLocks noChangeShapeType="1"/>
          </p:cNvSpPr>
          <p:nvPr/>
        </p:nvSpPr>
        <p:spPr bwMode="auto">
          <a:xfrm flipH="1" flipV="1">
            <a:off x="3600451" y="3583582"/>
            <a:ext cx="256116" cy="6350"/>
          </a:xfrm>
          <a:prstGeom prst="line">
            <a:avLst/>
          </a:prstGeom>
          <a:noFill/>
          <a:ln w="9525">
            <a:solidFill>
              <a:srgbClr val="66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3038" name="Rectangle 34"/>
          <p:cNvSpPr>
            <a:spLocks noChangeArrowheads="1"/>
          </p:cNvSpPr>
          <p:nvPr/>
        </p:nvSpPr>
        <p:spPr bwMode="auto">
          <a:xfrm rot="9879053">
            <a:off x="8327282" y="2225353"/>
            <a:ext cx="1126497" cy="45719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3039" name="Text Box 35"/>
          <p:cNvSpPr txBox="1">
            <a:spLocks noChangeArrowheads="1"/>
          </p:cNvSpPr>
          <p:nvPr/>
        </p:nvSpPr>
        <p:spPr bwMode="auto">
          <a:xfrm>
            <a:off x="8664542" y="2055515"/>
            <a:ext cx="516467" cy="139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600" b="1" dirty="0">
                <a:solidFill>
                  <a:srgbClr val="000000"/>
                </a:solidFill>
              </a:rPr>
              <a:t>IP</a:t>
            </a:r>
            <a:endParaRPr lang="fr-FR" sz="1300" dirty="0"/>
          </a:p>
        </p:txBody>
      </p:sp>
      <p:sp>
        <p:nvSpPr>
          <p:cNvPr id="43042" name="Text Box 38"/>
          <p:cNvSpPr txBox="1">
            <a:spLocks noChangeArrowheads="1"/>
          </p:cNvSpPr>
          <p:nvPr/>
        </p:nvSpPr>
        <p:spPr bwMode="auto">
          <a:xfrm>
            <a:off x="3215680" y="1873845"/>
            <a:ext cx="6720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800" b="1" dirty="0"/>
              <a:t>WAN</a:t>
            </a:r>
            <a:br>
              <a:rPr lang="fr-FR" sz="800" b="1" dirty="0"/>
            </a:br>
            <a:r>
              <a:rPr lang="fr-FR" sz="800" b="1" dirty="0"/>
              <a:t>« 3G »</a:t>
            </a:r>
          </a:p>
        </p:txBody>
      </p:sp>
      <p:sp>
        <p:nvSpPr>
          <p:cNvPr id="43045" name="Text Box 43"/>
          <p:cNvSpPr txBox="1">
            <a:spLocks noChangeArrowheads="1"/>
          </p:cNvSpPr>
          <p:nvPr/>
        </p:nvSpPr>
        <p:spPr bwMode="auto">
          <a:xfrm>
            <a:off x="10121338" y="1419225"/>
            <a:ext cx="1413437" cy="19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 dirty="0" smtClean="0"/>
              <a:t>M2M flow </a:t>
            </a:r>
            <a:r>
              <a:rPr lang="fr-FR" sz="800" dirty="0" err="1" smtClean="0"/>
              <a:t>routing</a:t>
            </a:r>
            <a:r>
              <a:rPr lang="fr-FR" sz="800" dirty="0" smtClean="0"/>
              <a:t> via LYRA</a:t>
            </a:r>
            <a:endParaRPr lang="fr-FR" sz="800" dirty="0"/>
          </a:p>
        </p:txBody>
      </p:sp>
      <p:sp>
        <p:nvSpPr>
          <p:cNvPr id="43048" name="Arc 46"/>
          <p:cNvSpPr>
            <a:spLocks/>
          </p:cNvSpPr>
          <p:nvPr/>
        </p:nvSpPr>
        <p:spPr bwMode="auto">
          <a:xfrm rot="13694710" flipV="1">
            <a:off x="3779763" y="2625383"/>
            <a:ext cx="1892794" cy="389993"/>
          </a:xfrm>
          <a:custGeom>
            <a:avLst/>
            <a:gdLst>
              <a:gd name="T0" fmla="*/ 0 w 23961"/>
              <a:gd name="T1" fmla="*/ 3784 h 21600"/>
              <a:gd name="T2" fmla="*/ 1816100 w 23961"/>
              <a:gd name="T3" fmla="*/ 319442 h 21600"/>
              <a:gd name="T4" fmla="*/ 221318 w 23961"/>
              <a:gd name="T5" fmla="*/ 412750 h 21600"/>
              <a:gd name="T6" fmla="*/ 0 60000 65536"/>
              <a:gd name="T7" fmla="*/ 0 60000 65536"/>
              <a:gd name="T8" fmla="*/ 0 60000 65536"/>
              <a:gd name="T9" fmla="*/ 0 w 23961"/>
              <a:gd name="T10" fmla="*/ 0 h 21600"/>
              <a:gd name="T11" fmla="*/ 23961 w 239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61" h="21600" fill="none" extrusionOk="0">
                <a:moveTo>
                  <a:pt x="0" y="198"/>
                </a:moveTo>
                <a:cubicBezTo>
                  <a:pt x="967" y="66"/>
                  <a:pt x="1943" y="-1"/>
                  <a:pt x="2920" y="0"/>
                </a:cubicBezTo>
                <a:cubicBezTo>
                  <a:pt x="12968" y="0"/>
                  <a:pt x="21689" y="6928"/>
                  <a:pt x="23960" y="16717"/>
                </a:cubicBezTo>
              </a:path>
              <a:path w="23961" h="21600" stroke="0" extrusionOk="0">
                <a:moveTo>
                  <a:pt x="0" y="198"/>
                </a:moveTo>
                <a:cubicBezTo>
                  <a:pt x="967" y="66"/>
                  <a:pt x="1943" y="-1"/>
                  <a:pt x="2920" y="0"/>
                </a:cubicBezTo>
                <a:cubicBezTo>
                  <a:pt x="12968" y="0"/>
                  <a:pt x="21689" y="6928"/>
                  <a:pt x="23960" y="16717"/>
                </a:cubicBezTo>
                <a:lnTo>
                  <a:pt x="2920" y="2160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3049" name="Picture 47" descr="SERV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81168" y="2581870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50" name="Text Box 48"/>
          <p:cNvSpPr txBox="1">
            <a:spLocks noChangeArrowheads="1"/>
          </p:cNvSpPr>
          <p:nvPr/>
        </p:nvSpPr>
        <p:spPr bwMode="auto">
          <a:xfrm>
            <a:off x="9444567" y="2567582"/>
            <a:ext cx="6731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>
                <a:solidFill>
                  <a:srgbClr val="11568C"/>
                </a:solidFill>
              </a:rPr>
              <a:t>Serveurs </a:t>
            </a:r>
          </a:p>
          <a:p>
            <a:pPr algn="ctr" defTabSz="652463"/>
            <a:r>
              <a:rPr lang="fr-FR" sz="700" b="1" dirty="0">
                <a:solidFill>
                  <a:srgbClr val="11568C"/>
                </a:solidFill>
              </a:rPr>
              <a:t>Privatifs</a:t>
            </a:r>
          </a:p>
          <a:p>
            <a:pPr defTabSz="652463"/>
            <a:endParaRPr lang="fr-FR" sz="700" b="1" dirty="0"/>
          </a:p>
        </p:txBody>
      </p:sp>
      <p:pic>
        <p:nvPicPr>
          <p:cNvPr id="43051" name="Picture 4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47" t="15771"/>
          <a:stretch>
            <a:fillRect/>
          </a:stretch>
        </p:blipFill>
        <p:spPr bwMode="auto">
          <a:xfrm>
            <a:off x="5520267" y="3048075"/>
            <a:ext cx="2855384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52" name="Text Box 50"/>
          <p:cNvSpPr txBox="1">
            <a:spLocks noChangeArrowheads="1"/>
          </p:cNvSpPr>
          <p:nvPr/>
        </p:nvSpPr>
        <p:spPr bwMode="auto">
          <a:xfrm rot="2413385">
            <a:off x="3774357" y="2554923"/>
            <a:ext cx="2207683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800" b="1" dirty="0">
                <a:solidFill>
                  <a:schemeClr val="bg2"/>
                </a:solidFill>
              </a:rPr>
              <a:t>Gestion des cartes SIM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3053" name="Text Box 52"/>
          <p:cNvSpPr txBox="1">
            <a:spLocks noChangeArrowheads="1"/>
          </p:cNvSpPr>
          <p:nvPr/>
        </p:nvSpPr>
        <p:spPr bwMode="auto">
          <a:xfrm rot="2402639">
            <a:off x="4092265" y="2640679"/>
            <a:ext cx="1066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9436" tIns="29718" rIns="59436" bIns="29718"/>
          <a:lstStyle/>
          <a:p>
            <a:pPr algn="ctr"/>
            <a:r>
              <a:rPr lang="fr-FR" sz="900" b="1" dirty="0">
                <a:solidFill>
                  <a:schemeClr val="bg2"/>
                </a:solidFill>
              </a:rPr>
              <a:t>Supervision</a:t>
            </a:r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43054" name="Picture 5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4051" y="1599208"/>
            <a:ext cx="4445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5" name="Picture 5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350" y="6021289"/>
            <a:ext cx="4445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56" name="Text Box 55"/>
          <p:cNvSpPr txBox="1">
            <a:spLocks noChangeArrowheads="1"/>
          </p:cNvSpPr>
          <p:nvPr/>
        </p:nvSpPr>
        <p:spPr bwMode="auto">
          <a:xfrm>
            <a:off x="1896534" y="2845395"/>
            <a:ext cx="1729317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800" b="1" dirty="0"/>
              <a:t>KX WM-Box Energy</a:t>
            </a:r>
          </a:p>
        </p:txBody>
      </p:sp>
      <p:sp>
        <p:nvSpPr>
          <p:cNvPr id="43058" name="Text Box 57"/>
          <p:cNvSpPr txBox="1">
            <a:spLocks noChangeArrowheads="1"/>
          </p:cNvSpPr>
          <p:nvPr/>
        </p:nvSpPr>
        <p:spPr bwMode="auto">
          <a:xfrm>
            <a:off x="9879543" y="2430264"/>
            <a:ext cx="516467" cy="139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600" b="1" dirty="0">
                <a:solidFill>
                  <a:srgbClr val="000000"/>
                </a:solidFill>
              </a:rPr>
              <a:t>IP</a:t>
            </a:r>
            <a:endParaRPr lang="fr-FR" sz="1300" dirty="0"/>
          </a:p>
        </p:txBody>
      </p:sp>
      <p:sp>
        <p:nvSpPr>
          <p:cNvPr id="43059" name="Text Box 58"/>
          <p:cNvSpPr txBox="1">
            <a:spLocks noChangeArrowheads="1"/>
          </p:cNvSpPr>
          <p:nvPr/>
        </p:nvSpPr>
        <p:spPr bwMode="auto">
          <a:xfrm>
            <a:off x="5808133" y="4092650"/>
            <a:ext cx="15494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9436" tIns="29718" rIns="59436" bIns="29718"/>
          <a:lstStyle/>
          <a:p>
            <a:pPr algn="ctr"/>
            <a:r>
              <a:rPr lang="fr-FR" sz="900" b="1" dirty="0" smtClean="0">
                <a:solidFill>
                  <a:srgbClr val="11568C"/>
                </a:solidFill>
              </a:rPr>
              <a:t>LYRA Portal</a:t>
            </a:r>
            <a:endParaRPr lang="fr-FR" dirty="0"/>
          </a:p>
        </p:txBody>
      </p:sp>
      <p:sp>
        <p:nvSpPr>
          <p:cNvPr id="43060" name="Rectangle 59"/>
          <p:cNvSpPr>
            <a:spLocks noChangeArrowheads="1"/>
          </p:cNvSpPr>
          <p:nvPr/>
        </p:nvSpPr>
        <p:spPr bwMode="auto">
          <a:xfrm>
            <a:off x="334434" y="1176932"/>
            <a:ext cx="4345517" cy="4794250"/>
          </a:xfrm>
          <a:prstGeom prst="rect">
            <a:avLst/>
          </a:prstGeom>
          <a:noFill/>
          <a:ln w="9525">
            <a:solidFill>
              <a:srgbClr val="6699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   </a:t>
            </a:r>
          </a:p>
        </p:txBody>
      </p:sp>
      <p:pic>
        <p:nvPicPr>
          <p:cNvPr id="43061" name="Picture 6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8018" y="2359620"/>
            <a:ext cx="850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2" name="Picture 70" descr="blan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9651" y="3291483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3" name="Picture 71" descr="blan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9651" y="3291483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4" name="Picture 72" descr="blan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9651" y="3291483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5" name="Picture 7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89651" y="3291483"/>
            <a:ext cx="1270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66" name="Text Box 75"/>
          <p:cNvSpPr txBox="1">
            <a:spLocks noChangeArrowheads="1"/>
          </p:cNvSpPr>
          <p:nvPr/>
        </p:nvSpPr>
        <p:spPr bwMode="auto">
          <a:xfrm>
            <a:off x="4828118" y="4637682"/>
            <a:ext cx="2542116" cy="74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 dirty="0" smtClean="0">
                <a:solidFill>
                  <a:srgbClr val="115691"/>
                </a:solidFill>
              </a:rPr>
              <a:t>Management of boiler system: </a:t>
            </a:r>
            <a:r>
              <a:rPr lang="fr-FR" sz="800" dirty="0">
                <a:solidFill>
                  <a:srgbClr val="115691"/>
                </a:solidFill>
              </a:rPr>
              <a:t>SNMP</a:t>
            </a:r>
          </a:p>
          <a:p>
            <a:pPr defTabSz="652463">
              <a:spcBef>
                <a:spcPct val="50000"/>
              </a:spcBef>
              <a:buBlip>
                <a:blip r:embed="rId11"/>
              </a:buBlip>
            </a:pPr>
            <a:r>
              <a:rPr lang="fr-FR" sz="800" dirty="0" smtClean="0">
                <a:solidFill>
                  <a:srgbClr val="115691"/>
                </a:solidFill>
              </a:rPr>
              <a:t> </a:t>
            </a:r>
            <a:r>
              <a:rPr lang="fr-FR" sz="800" dirty="0">
                <a:solidFill>
                  <a:srgbClr val="115691"/>
                </a:solidFill>
              </a:rPr>
              <a:t>HTTP</a:t>
            </a:r>
          </a:p>
          <a:p>
            <a:pPr defTabSz="652463">
              <a:spcBef>
                <a:spcPct val="50000"/>
              </a:spcBef>
              <a:buBlip>
                <a:blip r:embed="rId11"/>
              </a:buBlip>
            </a:pPr>
            <a:r>
              <a:rPr lang="fr-FR" sz="800" dirty="0" smtClean="0">
                <a:solidFill>
                  <a:srgbClr val="115691"/>
                </a:solidFill>
              </a:rPr>
              <a:t> XML</a:t>
            </a:r>
            <a:endParaRPr lang="fr-FR" sz="800" dirty="0">
              <a:solidFill>
                <a:srgbClr val="115691"/>
              </a:solidFill>
            </a:endParaRPr>
          </a:p>
          <a:p>
            <a:pPr defTabSz="652463">
              <a:spcBef>
                <a:spcPct val="50000"/>
              </a:spcBef>
              <a:buBlip>
                <a:blip r:embed="rId11"/>
              </a:buBlip>
            </a:pPr>
            <a:r>
              <a:rPr lang="fr-FR" sz="800" dirty="0">
                <a:solidFill>
                  <a:srgbClr val="115691"/>
                </a:solidFill>
              </a:rPr>
              <a:t> SMTP (e-mail)</a:t>
            </a:r>
          </a:p>
        </p:txBody>
      </p:sp>
      <p:pic>
        <p:nvPicPr>
          <p:cNvPr id="43067" name="Picture 7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04951" y="981671"/>
            <a:ext cx="21336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8" name="Picture 77" descr="SERV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5418" y="2575520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69" name="Text Box 78"/>
          <p:cNvSpPr txBox="1">
            <a:spLocks noChangeArrowheads="1"/>
          </p:cNvSpPr>
          <p:nvPr/>
        </p:nvSpPr>
        <p:spPr bwMode="auto">
          <a:xfrm>
            <a:off x="8398934" y="3035896"/>
            <a:ext cx="6731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>
                <a:solidFill>
                  <a:srgbClr val="11568C"/>
                </a:solidFill>
              </a:rPr>
              <a:t>Serveurs </a:t>
            </a:r>
          </a:p>
          <a:p>
            <a:pPr algn="ctr" defTabSz="652463"/>
            <a:r>
              <a:rPr lang="fr-FR" sz="700" b="1">
                <a:solidFill>
                  <a:srgbClr val="11568C"/>
                </a:solidFill>
              </a:rPr>
              <a:t>Dyn DNS</a:t>
            </a:r>
          </a:p>
          <a:p>
            <a:pPr algn="ctr" defTabSz="652463"/>
            <a:r>
              <a:rPr lang="fr-FR" sz="700" b="1">
                <a:solidFill>
                  <a:srgbClr val="11568C"/>
                </a:solidFill>
              </a:rPr>
              <a:t>LYRA</a:t>
            </a:r>
          </a:p>
          <a:p>
            <a:pPr defTabSz="652463"/>
            <a:endParaRPr lang="fr-FR" sz="700" b="1"/>
          </a:p>
        </p:txBody>
      </p:sp>
      <p:pic>
        <p:nvPicPr>
          <p:cNvPr id="43070" name="Picture 7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56600" y="2686645"/>
            <a:ext cx="381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72" name="Text Box 81"/>
          <p:cNvSpPr txBox="1">
            <a:spLocks noChangeArrowheads="1"/>
          </p:cNvSpPr>
          <p:nvPr/>
        </p:nvSpPr>
        <p:spPr bwMode="auto">
          <a:xfrm>
            <a:off x="8924925" y="2350888"/>
            <a:ext cx="289984" cy="139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44352" tIns="23063" rIns="44352" bIns="23063">
            <a:spAutoFit/>
          </a:bodyPr>
          <a:lstStyle/>
          <a:p>
            <a:pPr algn="ctr" defTabSz="652463"/>
            <a:r>
              <a:rPr lang="fr-FR" sz="600" b="1" dirty="0">
                <a:solidFill>
                  <a:srgbClr val="000000"/>
                </a:solidFill>
              </a:rPr>
              <a:t>IP</a:t>
            </a:r>
            <a:endParaRPr lang="fr-FR" sz="1300" dirty="0"/>
          </a:p>
        </p:txBody>
      </p:sp>
      <p:sp>
        <p:nvSpPr>
          <p:cNvPr id="43073" name="Line 82"/>
          <p:cNvSpPr>
            <a:spLocks noChangeShapeType="1"/>
          </p:cNvSpPr>
          <p:nvPr/>
        </p:nvSpPr>
        <p:spPr bwMode="auto">
          <a:xfrm flipV="1">
            <a:off x="10337801" y="2648545"/>
            <a:ext cx="4233" cy="3155950"/>
          </a:xfrm>
          <a:prstGeom prst="line">
            <a:avLst/>
          </a:prstGeom>
          <a:noFill/>
          <a:ln w="12700">
            <a:solidFill>
              <a:srgbClr val="00CC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3074" name="Picture 83" descr="SERV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04452" y="3640732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75" name="Picture 84" descr="SERV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04452" y="4143970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76" name="Picture 85" descr="SERV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04452" y="4648795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77" name="Picture 86" descr="SERV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72701" y="5228232"/>
            <a:ext cx="30903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78" name="Text Box 87"/>
          <p:cNvSpPr txBox="1">
            <a:spLocks noChangeArrowheads="1"/>
          </p:cNvSpPr>
          <p:nvPr/>
        </p:nvSpPr>
        <p:spPr bwMode="auto">
          <a:xfrm>
            <a:off x="9287934" y="3704232"/>
            <a:ext cx="859367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FTP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algn="ctr" defTabSz="652463"/>
            <a:endParaRPr lang="fr-FR" sz="700" dirty="0"/>
          </a:p>
        </p:txBody>
      </p:sp>
      <p:sp>
        <p:nvSpPr>
          <p:cNvPr id="43079" name="Text Box 88"/>
          <p:cNvSpPr txBox="1">
            <a:spLocks noChangeArrowheads="1"/>
          </p:cNvSpPr>
          <p:nvPr/>
        </p:nvSpPr>
        <p:spPr bwMode="auto">
          <a:xfrm>
            <a:off x="9281585" y="4204296"/>
            <a:ext cx="85936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HTTP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defTabSz="652463"/>
            <a:endParaRPr lang="fr-FR" sz="700" dirty="0"/>
          </a:p>
        </p:txBody>
      </p:sp>
      <p:sp>
        <p:nvSpPr>
          <p:cNvPr id="43080" name="Text Box 89"/>
          <p:cNvSpPr txBox="1">
            <a:spLocks noChangeArrowheads="1"/>
          </p:cNvSpPr>
          <p:nvPr/>
        </p:nvSpPr>
        <p:spPr bwMode="auto">
          <a:xfrm>
            <a:off x="9264651" y="4710707"/>
            <a:ext cx="859367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SMTP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defTabSz="652463"/>
            <a:endParaRPr lang="fr-FR" sz="700" dirty="0"/>
          </a:p>
        </p:txBody>
      </p:sp>
      <p:sp>
        <p:nvSpPr>
          <p:cNvPr id="43081" name="Text Box 90"/>
          <p:cNvSpPr txBox="1">
            <a:spLocks noChangeArrowheads="1"/>
          </p:cNvSpPr>
          <p:nvPr/>
        </p:nvSpPr>
        <p:spPr bwMode="auto">
          <a:xfrm>
            <a:off x="9285818" y="5288557"/>
            <a:ext cx="859367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Socket</a:t>
            </a:r>
          </a:p>
          <a:p>
            <a:pPr algn="ctr" defTabSz="652463"/>
            <a:r>
              <a:rPr lang="fr-FR" sz="700" b="1" dirty="0" smtClean="0">
                <a:solidFill>
                  <a:srgbClr val="11568C"/>
                </a:solidFill>
              </a:rPr>
              <a:t>Server</a:t>
            </a:r>
            <a:endParaRPr lang="fr-FR" sz="700" b="1" dirty="0">
              <a:solidFill>
                <a:srgbClr val="11568C"/>
              </a:solidFill>
            </a:endParaRPr>
          </a:p>
          <a:p>
            <a:pPr defTabSz="652463"/>
            <a:endParaRPr lang="fr-FR" sz="700" dirty="0"/>
          </a:p>
        </p:txBody>
      </p:sp>
      <p:sp>
        <p:nvSpPr>
          <p:cNvPr id="43082" name="Oval 91"/>
          <p:cNvSpPr>
            <a:spLocks noChangeArrowheads="1"/>
          </p:cNvSpPr>
          <p:nvPr/>
        </p:nvSpPr>
        <p:spPr bwMode="auto">
          <a:xfrm>
            <a:off x="9899651" y="3059708"/>
            <a:ext cx="1388533" cy="307975"/>
          </a:xfrm>
          <a:prstGeom prst="ellipse">
            <a:avLst/>
          </a:prstGeom>
          <a:solidFill>
            <a:srgbClr val="99CC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lIns="90000" tIns="46800" rIns="90000" bIns="46800" anchor="ctr"/>
          <a:lstStyle/>
          <a:p>
            <a:endParaRPr lang="fr-FR"/>
          </a:p>
        </p:txBody>
      </p:sp>
      <p:sp>
        <p:nvSpPr>
          <p:cNvPr id="43083" name="Text Box 92"/>
          <p:cNvSpPr txBox="1">
            <a:spLocks noChangeArrowheads="1"/>
          </p:cNvSpPr>
          <p:nvPr/>
        </p:nvSpPr>
        <p:spPr bwMode="auto">
          <a:xfrm>
            <a:off x="9808633" y="3142257"/>
            <a:ext cx="1568451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485" tIns="31242" rIns="62485" bIns="31242"/>
          <a:lstStyle/>
          <a:p>
            <a:pPr algn="ctr" defTabSz="652463"/>
            <a:r>
              <a:rPr lang="fr-FR" sz="600" b="1">
                <a:solidFill>
                  <a:srgbClr val="115691"/>
                </a:solidFill>
              </a:rPr>
              <a:t>Transparent, VPN, MPLS</a:t>
            </a:r>
          </a:p>
          <a:p>
            <a:pPr defTabSz="652463"/>
            <a:endParaRPr lang="fr-FR" sz="600" b="1"/>
          </a:p>
        </p:txBody>
      </p:sp>
      <p:pic>
        <p:nvPicPr>
          <p:cNvPr id="43084" name="Picture 9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3513" t="14415" r="14415" b="12611"/>
          <a:stretch>
            <a:fillRect/>
          </a:stretch>
        </p:blipFill>
        <p:spPr bwMode="auto">
          <a:xfrm>
            <a:off x="10509252" y="2969220"/>
            <a:ext cx="222249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85" name="Picture 94"/>
          <p:cNvPicPr>
            <a:picLocks noChangeAspect="1" noChangeArrowheads="1"/>
          </p:cNvPicPr>
          <p:nvPr/>
        </p:nvPicPr>
        <p:blipFill>
          <a:blip r:embed="rId15" cstate="print"/>
          <a:srcRect t="865" r="66434"/>
          <a:stretch>
            <a:fillRect/>
          </a:stretch>
        </p:blipFill>
        <p:spPr bwMode="auto">
          <a:xfrm>
            <a:off x="467785" y="1465857"/>
            <a:ext cx="984249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86" name="Text Box 95"/>
          <p:cNvSpPr txBox="1">
            <a:spLocks noChangeArrowheads="1"/>
          </p:cNvSpPr>
          <p:nvPr/>
        </p:nvSpPr>
        <p:spPr bwMode="auto">
          <a:xfrm>
            <a:off x="434976" y="1275357"/>
            <a:ext cx="1030816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900" b="1" dirty="0" smtClean="0">
                <a:solidFill>
                  <a:srgbClr val="115691"/>
                </a:solidFill>
              </a:rPr>
              <a:t>home</a:t>
            </a:r>
            <a:endParaRPr lang="fr-FR" sz="900" b="1" dirty="0">
              <a:solidFill>
                <a:srgbClr val="115691"/>
              </a:solidFill>
            </a:endParaRPr>
          </a:p>
        </p:txBody>
      </p:sp>
      <p:sp>
        <p:nvSpPr>
          <p:cNvPr id="43087" name="Line 96"/>
          <p:cNvSpPr>
            <a:spLocks noChangeShapeType="1"/>
          </p:cNvSpPr>
          <p:nvPr/>
        </p:nvSpPr>
        <p:spPr bwMode="auto">
          <a:xfrm flipV="1">
            <a:off x="2696633" y="3540720"/>
            <a:ext cx="0" cy="7508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3088" name="Picture 9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7917" y="4791671"/>
            <a:ext cx="363220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89" name="Picture 98" descr="Theatr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9667" y="3950295"/>
            <a:ext cx="1174751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90" name="Text Box 99"/>
          <p:cNvSpPr txBox="1">
            <a:spLocks noChangeArrowheads="1"/>
          </p:cNvSpPr>
          <p:nvPr/>
        </p:nvSpPr>
        <p:spPr bwMode="auto">
          <a:xfrm>
            <a:off x="738716" y="3735982"/>
            <a:ext cx="975783" cy="20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algn="ctr" defTabSz="652463">
              <a:spcBef>
                <a:spcPct val="50000"/>
              </a:spcBef>
            </a:pPr>
            <a:r>
              <a:rPr lang="fr-FR" sz="900" b="1" dirty="0" smtClean="0">
                <a:solidFill>
                  <a:srgbClr val="115691"/>
                </a:solidFill>
              </a:rPr>
              <a:t>Boiler room</a:t>
            </a:r>
            <a:endParaRPr lang="fr-FR" sz="900" b="1" dirty="0">
              <a:solidFill>
                <a:srgbClr val="115691"/>
              </a:solidFill>
            </a:endParaRPr>
          </a:p>
        </p:txBody>
      </p:sp>
      <p:sp>
        <p:nvSpPr>
          <p:cNvPr id="43091" name="Line 100"/>
          <p:cNvSpPr>
            <a:spLocks noChangeShapeType="1"/>
          </p:cNvSpPr>
          <p:nvPr/>
        </p:nvSpPr>
        <p:spPr bwMode="auto">
          <a:xfrm>
            <a:off x="1896534" y="4285257"/>
            <a:ext cx="793751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3092" name="Picture 10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166351" y="3791545"/>
            <a:ext cx="387349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3" name="Picture 10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162118" y="4269383"/>
            <a:ext cx="387349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4" name="Picture 10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162118" y="4774208"/>
            <a:ext cx="387349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5" name="Picture 10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128251" y="5372695"/>
            <a:ext cx="387349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6" name="Picture 10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56967" y="3063304"/>
            <a:ext cx="5461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7" name="Picture 1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896601" y="4436071"/>
            <a:ext cx="54610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8" name="Picture 11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20234" y="3429596"/>
            <a:ext cx="54610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99" name="Picture 11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446867" y="4436071"/>
            <a:ext cx="54610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9"/>
          <p:cNvGrpSpPr>
            <a:grpSpLocks/>
          </p:cNvGrpSpPr>
          <p:nvPr/>
        </p:nvGrpSpPr>
        <p:grpSpPr bwMode="auto">
          <a:xfrm>
            <a:off x="3869267" y="2983508"/>
            <a:ext cx="402167" cy="1165225"/>
            <a:chOff x="1833" y="1797"/>
            <a:chExt cx="190" cy="734"/>
          </a:xfrm>
        </p:grpSpPr>
        <p:pic>
          <p:nvPicPr>
            <p:cNvPr id="43107" name="Picture 150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863" y="2028"/>
              <a:ext cx="124" cy="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3108" name="Picture 151" descr="log_orange_41x41">
              <a:hlinkClick r:id="rId22"/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863" y="2357"/>
              <a:ext cx="13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109" name="Picture 15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863" y="2191"/>
              <a:ext cx="131" cy="1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43110" name="Rectangle 153"/>
            <p:cNvSpPr>
              <a:spLocks noChangeArrowheads="1"/>
            </p:cNvSpPr>
            <p:nvPr/>
          </p:nvSpPr>
          <p:spPr bwMode="auto">
            <a:xfrm>
              <a:off x="1837" y="1797"/>
              <a:ext cx="186" cy="734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43111" name="Picture 154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3" y="1812"/>
              <a:ext cx="186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102" name="Picture 157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3184" y="4501157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104" name="Picture 160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80" t="-882" r="10428"/>
          <a:stretch>
            <a:fillRect/>
          </a:stretch>
        </p:blipFill>
        <p:spPr bwMode="auto">
          <a:xfrm>
            <a:off x="3327400" y="2259608"/>
            <a:ext cx="696384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11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340105" y="1351435"/>
            <a:ext cx="352612" cy="2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12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744169" y="1351435"/>
            <a:ext cx="352612" cy="2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13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204201" y="1351435"/>
            <a:ext cx="352612" cy="26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4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344140" y="1711474"/>
            <a:ext cx="1167073" cy="27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Text Box 63"/>
          <p:cNvSpPr txBox="1">
            <a:spLocks noChangeArrowheads="1"/>
          </p:cNvSpPr>
          <p:nvPr/>
        </p:nvSpPr>
        <p:spPr bwMode="auto">
          <a:xfrm>
            <a:off x="6588753" y="2166764"/>
            <a:ext cx="16007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62100" tIns="32292" rIns="62100" bIns="32292"/>
          <a:lstStyle/>
          <a:p>
            <a:pPr algn="ctr"/>
            <a:r>
              <a:rPr lang="fr-FR" sz="1000" dirty="0" smtClean="0"/>
              <a:t>OPERATORS</a:t>
            </a:r>
          </a:p>
          <a:p>
            <a:pPr algn="ctr"/>
            <a:r>
              <a:rPr lang="fr-FR" sz="1000" dirty="0" smtClean="0"/>
              <a:t>NETWORKS</a:t>
            </a:r>
            <a:endParaRPr lang="fr-FR" sz="1000" dirty="0"/>
          </a:p>
        </p:txBody>
      </p:sp>
      <p:pic>
        <p:nvPicPr>
          <p:cNvPr id="43046" name="Picture 44" descr="antenne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199718" y="1219795"/>
            <a:ext cx="357716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33"/>
          <p:cNvPicPr>
            <a:picLocks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359299" y="2041798"/>
            <a:ext cx="259200" cy="13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47" descr="routeur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456374" y="2204865"/>
            <a:ext cx="260351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" name="Picture 47" descr="routeur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776157" y="2284017"/>
            <a:ext cx="260351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" name="Picture 47" descr="routeur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0128449" y="2276873"/>
            <a:ext cx="260351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" name="Picture 47" descr="routeur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0345043" y="2098552"/>
            <a:ext cx="260351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" name="Picture 47" descr="routeur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0284785" y="1875781"/>
            <a:ext cx="260351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011" r="17011"/>
          <a:stretch>
            <a:fillRect/>
          </a:stretch>
        </p:blipFill>
        <p:spPr bwMode="auto">
          <a:xfrm>
            <a:off x="719403" y="2420888"/>
            <a:ext cx="485792" cy="36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33"/>
          <p:cNvPicPr>
            <a:picLocks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235349" y="2327548"/>
            <a:ext cx="259200" cy="13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1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515225" y="3771900"/>
            <a:ext cx="495299" cy="49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1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9582150" y="1238250"/>
            <a:ext cx="495299" cy="49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4489451" y="2875757"/>
            <a:ext cx="865716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defTabSz="652463">
              <a:spcBef>
                <a:spcPct val="50000"/>
              </a:spcBef>
            </a:pPr>
            <a:r>
              <a:rPr lang="fr-FR" sz="800"/>
              <a:t>SIM LYRA</a:t>
            </a:r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>
            <a:off x="4695825" y="4229101"/>
            <a:ext cx="0" cy="800100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855" name="Oval 16"/>
          <p:cNvSpPr>
            <a:spLocks noChangeArrowheads="1"/>
          </p:cNvSpPr>
          <p:nvPr/>
        </p:nvSpPr>
        <p:spPr bwMode="auto">
          <a:xfrm>
            <a:off x="3600451" y="2686845"/>
            <a:ext cx="2211916" cy="1546225"/>
          </a:xfrm>
          <a:prstGeom prst="ellipse">
            <a:avLst/>
          </a:prstGeom>
          <a:noFill/>
          <a:ln w="19050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5860" name="AutoShape 21"/>
          <p:cNvSpPr>
            <a:spLocks noChangeArrowheads="1"/>
          </p:cNvSpPr>
          <p:nvPr/>
        </p:nvSpPr>
        <p:spPr bwMode="auto">
          <a:xfrm rot="20066261">
            <a:off x="2882318" y="2175525"/>
            <a:ext cx="1068046" cy="140632"/>
          </a:xfrm>
          <a:custGeom>
            <a:avLst/>
            <a:gdLst>
              <a:gd name="T0" fmla="*/ 582216 w 21600"/>
              <a:gd name="T1" fmla="*/ 0 h 21600"/>
              <a:gd name="T2" fmla="*/ 0 w 21600"/>
              <a:gd name="T3" fmla="*/ 147638 h 21600"/>
              <a:gd name="T4" fmla="*/ 582216 w 21600"/>
              <a:gd name="T5" fmla="*/ 295275 h 21600"/>
              <a:gd name="T6" fmla="*/ 776288 w 21600"/>
              <a:gd name="T7" fmla="*/ 1476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pic>
        <p:nvPicPr>
          <p:cNvPr id="704539" name="Picture 2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9074" y="1988841"/>
            <a:ext cx="1345307" cy="177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04B15-232D-4EDC-AF8C-0FEC0A3EFCA5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Switching on the PLC controlled by SMS</a:t>
            </a:r>
            <a:endParaRPr lang="fr-FR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59" r="22460"/>
          <a:stretch>
            <a:fillRect/>
          </a:stretch>
        </p:blipFill>
        <p:spPr bwMode="auto">
          <a:xfrm>
            <a:off x="8620125" y="2185765"/>
            <a:ext cx="1287744" cy="233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4180355" y="3789040"/>
            <a:ext cx="106952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1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LM3G / LM4G</a:t>
            </a:r>
            <a:endParaRPr lang="fr-FR" sz="11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9506" y="1245518"/>
            <a:ext cx="1410017" cy="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7" descr="Résultat de recherche d'images pour &quot;verifone payware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5795" y="3537448"/>
            <a:ext cx="1311371" cy="344741"/>
          </a:xfrm>
          <a:prstGeom prst="rect">
            <a:avLst/>
          </a:prstGeom>
          <a:noFill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/>
          <a:srcRect l="65092" t="21034" r="9003" b="20599"/>
          <a:stretch>
            <a:fillRect/>
          </a:stretch>
        </p:blipFill>
        <p:spPr bwMode="auto">
          <a:xfrm>
            <a:off x="11418738" y="3948966"/>
            <a:ext cx="574068" cy="34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139" r="7921" b="14963"/>
          <a:stretch>
            <a:fillRect/>
          </a:stretch>
        </p:blipFill>
        <p:spPr bwMode="auto">
          <a:xfrm>
            <a:off x="10332619" y="4012026"/>
            <a:ext cx="9144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ZoneTexte 41"/>
          <p:cNvSpPr txBox="1"/>
          <p:nvPr/>
        </p:nvSpPr>
        <p:spPr>
          <a:xfrm>
            <a:off x="10607340" y="4528386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AUTOMATON </a:t>
            </a:r>
            <a:b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POS TERMINAL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9950" y="2362200"/>
            <a:ext cx="1062038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399" y="1888630"/>
            <a:ext cx="771525" cy="46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3940303">
            <a:off x="5408346" y="2580819"/>
            <a:ext cx="782287" cy="59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2125" y="2247986"/>
            <a:ext cx="1047750" cy="105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15449" y="4137734"/>
            <a:ext cx="1285875" cy="105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9" name="AutoShape 20"/>
          <p:cNvSpPr>
            <a:spLocks noChangeArrowheads="1"/>
          </p:cNvSpPr>
          <p:nvPr/>
        </p:nvSpPr>
        <p:spPr bwMode="auto">
          <a:xfrm>
            <a:off x="6105525" y="2447925"/>
            <a:ext cx="1201209" cy="196058"/>
          </a:xfrm>
          <a:custGeom>
            <a:avLst/>
            <a:gdLst>
              <a:gd name="T0" fmla="*/ 582215 w 21600"/>
              <a:gd name="T1" fmla="*/ 0 h 21600"/>
              <a:gd name="T2" fmla="*/ 0 w 21600"/>
              <a:gd name="T3" fmla="*/ 147638 h 21600"/>
              <a:gd name="T4" fmla="*/ 582215 w 21600"/>
              <a:gd name="T5" fmla="*/ 295275 h 21600"/>
              <a:gd name="T6" fmla="*/ 776287 w 21600"/>
              <a:gd name="T7" fmla="*/ 1476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>
            <a:off x="7772400" y="3381375"/>
            <a:ext cx="19050" cy="533399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 flipV="1">
            <a:off x="7791449" y="3914774"/>
            <a:ext cx="962026" cy="9526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" name="Line 13"/>
          <p:cNvSpPr>
            <a:spLocks noChangeShapeType="1"/>
          </p:cNvSpPr>
          <p:nvPr/>
        </p:nvSpPr>
        <p:spPr bwMode="auto">
          <a:xfrm>
            <a:off x="4705350" y="5019675"/>
            <a:ext cx="4391025" cy="38099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" name="Line 13"/>
          <p:cNvSpPr>
            <a:spLocks noChangeShapeType="1"/>
          </p:cNvSpPr>
          <p:nvPr/>
        </p:nvSpPr>
        <p:spPr bwMode="auto">
          <a:xfrm>
            <a:off x="9105899" y="4476752"/>
            <a:ext cx="9525" cy="581024"/>
          </a:xfrm>
          <a:prstGeom prst="line">
            <a:avLst/>
          </a:prstGeom>
          <a:noFill/>
          <a:ln w="28575">
            <a:solidFill>
              <a:srgbClr val="11568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3592" y="2990850"/>
            <a:ext cx="45328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6516029" y="3987284"/>
            <a:ext cx="2309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Power Outlet controlled by Wi-Fi</a:t>
            </a:r>
            <a:endParaRPr lang="fr-FR" sz="1200" dirty="0"/>
          </a:p>
        </p:txBody>
      </p:sp>
      <p:sp>
        <p:nvSpPr>
          <p:cNvPr id="52" name="Rectangle 51"/>
          <p:cNvSpPr/>
          <p:nvPr/>
        </p:nvSpPr>
        <p:spPr>
          <a:xfrm>
            <a:off x="5506379" y="4749284"/>
            <a:ext cx="2936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POS terminal connected to the LM3G router</a:t>
            </a:r>
            <a:endParaRPr lang="fr-FR" sz="1200" dirty="0"/>
          </a:p>
        </p:txBody>
      </p:sp>
      <p:sp>
        <p:nvSpPr>
          <p:cNvPr id="53" name="Rectangle 52"/>
          <p:cNvSpPr/>
          <p:nvPr/>
        </p:nvSpPr>
        <p:spPr>
          <a:xfrm>
            <a:off x="762929" y="3358634"/>
            <a:ext cx="2764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</a:rPr>
              <a:t>Phone to send SMS to control the router</a:t>
            </a:r>
            <a:br>
              <a:rPr lang="en-US" sz="1200" b="1" dirty="0" smtClean="0">
                <a:solidFill>
                  <a:srgbClr val="FFC000"/>
                </a:solidFill>
              </a:rPr>
            </a:br>
            <a:r>
              <a:rPr lang="en-US" sz="1200" b="1" dirty="0" smtClean="0">
                <a:solidFill>
                  <a:srgbClr val="FFC000"/>
                </a:solidFill>
              </a:rPr>
              <a:t>and Power ON/OFF the Power Outlet</a:t>
            </a:r>
            <a:endParaRPr lang="fr-FR" sz="1200" b="1" dirty="0">
              <a:solidFill>
                <a:srgbClr val="FFC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106329" y="2006084"/>
            <a:ext cx="2225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92D050"/>
                </a:solidFill>
              </a:rPr>
              <a:t>Order sent in WIFI by the router</a:t>
            </a:r>
            <a:endParaRPr lang="fr-FR" sz="1200" b="1" dirty="0">
              <a:solidFill>
                <a:srgbClr val="92D050"/>
              </a:solidFill>
            </a:endParaRPr>
          </a:p>
        </p:txBody>
      </p:sp>
      <p:pic>
        <p:nvPicPr>
          <p:cNvPr id="128009" name="Picture 9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5108" t="16450" r="21212" b="15152"/>
          <a:stretch>
            <a:fillRect/>
          </a:stretch>
        </p:blipFill>
        <p:spPr bwMode="auto">
          <a:xfrm rot="21302058">
            <a:off x="3255260" y="2314575"/>
            <a:ext cx="37376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89" t="19778" r="17556" b="20222"/>
          <a:stretch>
            <a:fillRect/>
          </a:stretch>
        </p:blipFill>
        <p:spPr bwMode="auto">
          <a:xfrm>
            <a:off x="6505575" y="2680388"/>
            <a:ext cx="409575" cy="38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1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62925" y="3495675"/>
            <a:ext cx="380999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7192304" y="3434834"/>
            <a:ext cx="542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220 V</a:t>
            </a:r>
            <a:endParaRPr lang="fr-FR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C54B330-F724-4A6A-977B-A5BA5E40E4CD}" type="slidenum">
              <a:rPr lang="fr-FR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idx="1"/>
          </p:nvPr>
        </p:nvSpPr>
        <p:spPr>
          <a:xfrm>
            <a:off x="818950" y="1193532"/>
            <a:ext cx="10515599" cy="1251285"/>
          </a:xfrm>
        </p:spPr>
        <p:txBody>
          <a:bodyPr/>
          <a:lstStyle/>
          <a:p>
            <a:r>
              <a:rPr lang="en-US" alt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 Medium"/>
              </a:rPr>
              <a:t>Products</a:t>
            </a:r>
            <a:r>
              <a:rPr lang="en-US" altLang="fr-FR" sz="2000" dirty="0" smtClean="0">
                <a:latin typeface="Raleway Medium"/>
              </a:rPr>
              <a:t> </a:t>
            </a:r>
            <a:r>
              <a:rPr lang="en-US" altLang="fr-FR" sz="2000" dirty="0" smtClean="0">
                <a:solidFill>
                  <a:srgbClr val="B2B2B2"/>
                </a:solidFill>
                <a:latin typeface="Raleway Medium"/>
              </a:rPr>
              <a:t>and</a:t>
            </a:r>
            <a:r>
              <a:rPr lang="en-US" altLang="fr-FR" sz="2000" dirty="0" smtClean="0">
                <a:latin typeface="Raleway Medium"/>
              </a:rPr>
              <a:t> </a:t>
            </a:r>
            <a:r>
              <a:rPr lang="en-US" alt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 Medium"/>
              </a:rPr>
              <a:t>services</a:t>
            </a:r>
            <a:r>
              <a:rPr lang="en-US" altLang="fr-FR" sz="2000" dirty="0" smtClean="0">
                <a:latin typeface="Raleway Medium"/>
              </a:rPr>
              <a:t> </a:t>
            </a:r>
            <a:r>
              <a:rPr lang="en-US" altLang="fr-FR" sz="2000" dirty="0" smtClean="0">
                <a:solidFill>
                  <a:srgbClr val="B2B2B2"/>
                </a:solidFill>
                <a:latin typeface="Raleway Medium"/>
              </a:rPr>
              <a:t>for electronic </a:t>
            </a:r>
            <a:r>
              <a:rPr lang="en-US" alt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leway Medium"/>
              </a:rPr>
              <a:t>banking,</a:t>
            </a:r>
            <a:r>
              <a:rPr lang="en-US" sz="2000" dirty="0" smtClean="0">
                <a:latin typeface="Raleway Medium"/>
              </a:rPr>
              <a:t/>
            </a:r>
            <a:br>
              <a:rPr lang="en-US" sz="2000" dirty="0" smtClean="0">
                <a:latin typeface="Raleway Medium"/>
              </a:rPr>
            </a:br>
            <a:r>
              <a:rPr lang="en-US" sz="2000" dirty="0" smtClean="0">
                <a:latin typeface="Raleway Medium"/>
              </a:rPr>
              <a:t>				</a:t>
            </a:r>
            <a:r>
              <a:rPr lang="en-US" altLang="fr-FR" sz="2000" dirty="0" smtClean="0">
                <a:solidFill>
                  <a:schemeClr val="accent2"/>
                </a:solidFill>
                <a:latin typeface="Raleway Medium"/>
              </a:rPr>
              <a:t>M2M</a:t>
            </a:r>
            <a:r>
              <a:rPr lang="en-US" sz="2000" dirty="0" smtClean="0">
                <a:latin typeface="Raleway Medium"/>
              </a:rPr>
              <a:t>, </a:t>
            </a:r>
            <a:r>
              <a:rPr lang="en-US" altLang="fr-FR" sz="2000" dirty="0" smtClean="0">
                <a:solidFill>
                  <a:srgbClr val="FFC000"/>
                </a:solidFill>
                <a:latin typeface="Raleway Medium"/>
              </a:rPr>
              <a:t>connected object </a:t>
            </a:r>
            <a:r>
              <a:rPr lang="en-US" sz="2000" dirty="0" smtClean="0">
                <a:latin typeface="Raleway Medium"/>
              </a:rPr>
              <a:t/>
            </a:r>
            <a:br>
              <a:rPr lang="en-US" sz="2000" dirty="0" smtClean="0">
                <a:latin typeface="Raleway Medium"/>
              </a:rPr>
            </a:br>
            <a:r>
              <a:rPr lang="en-US" sz="2000" dirty="0" smtClean="0">
                <a:latin typeface="Raleway Medium"/>
              </a:rPr>
              <a:t>					</a:t>
            </a:r>
            <a:r>
              <a:rPr lang="en-US" altLang="fr-FR" sz="2000" dirty="0" smtClean="0">
                <a:solidFill>
                  <a:srgbClr val="B2B2B2"/>
                </a:solidFill>
                <a:latin typeface="Raleway Medium"/>
              </a:rPr>
              <a:t> 		and </a:t>
            </a:r>
            <a:r>
              <a:rPr lang="en-US" altLang="fr-FR" sz="2000" dirty="0" smtClean="0">
                <a:solidFill>
                  <a:srgbClr val="00CC00"/>
                </a:solidFill>
                <a:latin typeface="Raleway Medium"/>
              </a:rPr>
              <a:t>energy efficiency</a:t>
            </a:r>
            <a:endParaRPr lang="en-US" sz="2000" dirty="0">
              <a:latin typeface="Raleway Medium"/>
            </a:endParaRPr>
          </a:p>
        </p:txBody>
      </p:sp>
      <p:sp>
        <p:nvSpPr>
          <p:cNvPr id="712706" name="Rectangle 2"/>
          <p:cNvSpPr>
            <a:spLocks noChangeArrowheads="1"/>
          </p:cNvSpPr>
          <p:nvPr/>
        </p:nvSpPr>
        <p:spPr bwMode="auto">
          <a:xfrm>
            <a:off x="709778" y="2488628"/>
            <a:ext cx="11233151" cy="222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2"/>
              </a:buBlip>
              <a:defRPr/>
            </a:pPr>
            <a:r>
              <a:rPr lang="en-US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A French company on a human scale.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2"/>
              </a:buBlip>
              <a:defRPr/>
            </a:pPr>
            <a:r>
              <a:rPr lang="en-US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KORTEX PSI is a subsidiary of LYRA NETWORK since 2010.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2"/>
              </a:buBlip>
              <a:defRPr/>
            </a:pPr>
            <a:r>
              <a:rPr lang="en-US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1985 - 2018, more than 30 years of experience in the telecom world.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2"/>
              </a:buBlip>
              <a:defRPr/>
            </a:pPr>
            <a:r>
              <a:rPr lang="en-US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Integrated R&amp;D: Hardware developments, software and embedded applications.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2"/>
              </a:buBlip>
              <a:defRPr/>
            </a:pPr>
            <a:r>
              <a:rPr lang="en-US" sz="1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Expertise: Telecoms Point of sales, energy, M2M and connected objects.</a:t>
            </a:r>
            <a:endParaRPr lang="fr-FR" sz="1700" b="1" dirty="0">
              <a:solidFill>
                <a:srgbClr val="115691"/>
              </a:solidFill>
              <a:latin typeface="Raleway Medium"/>
            </a:endParaRPr>
          </a:p>
        </p:txBody>
      </p:sp>
      <p:pic>
        <p:nvPicPr>
          <p:cNvPr id="771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4193" y="4826392"/>
            <a:ext cx="2681441" cy="112620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PRESENTATION OF KORTEX COMPANY</a:t>
            </a:r>
            <a:endParaRPr lang="fr-FR" dirty="0"/>
          </a:p>
        </p:txBody>
      </p:sp>
      <p:pic>
        <p:nvPicPr>
          <p:cNvPr id="13" name="Image 12" descr="logo_lyra_rvb_blue300dp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4" y="5381624"/>
            <a:ext cx="733425" cy="733425"/>
          </a:xfrm>
          <a:prstGeom prst="rect">
            <a:avLst/>
          </a:prstGeom>
        </p:spPr>
      </p:pic>
      <p:pic>
        <p:nvPicPr>
          <p:cNvPr id="9" name="Image 8" descr="Bandeau_English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5334" y="6386511"/>
            <a:ext cx="10504080" cy="233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27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1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12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1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12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C9513-A2A3-46E5-A32A-411D95600059}" type="slidenum">
              <a:rPr lang="fr-FR"/>
              <a:pPr>
                <a:defRPr/>
              </a:pPr>
              <a:t>30</a:t>
            </a:fld>
            <a:endParaRPr lang="fr-FR" dirty="0"/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of the PSTN: maturity 2021, THE POTS</a:t>
            </a:r>
            <a:endParaRPr lang="fr-FR" dirty="0"/>
          </a:p>
        </p:txBody>
      </p:sp>
      <p:pic>
        <p:nvPicPr>
          <p:cNvPr id="22" name="Picture 5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618" r="7954" b="10112"/>
          <a:stretch>
            <a:fillRect/>
          </a:stretch>
        </p:blipFill>
        <p:spPr bwMode="auto">
          <a:xfrm>
            <a:off x="527382" y="5805264"/>
            <a:ext cx="6810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1478" y="5877272"/>
            <a:ext cx="1154013" cy="3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24" descr="Equipe_KPSI-300x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5626" y="5589240"/>
            <a:ext cx="848883" cy="636662"/>
          </a:xfrm>
          <a:prstGeom prst="rect">
            <a:avLst/>
          </a:prstGeom>
        </p:spPr>
      </p:pic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2331" y="188640"/>
            <a:ext cx="1138965" cy="85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oneTexte 22"/>
          <p:cNvSpPr txBox="1"/>
          <p:nvPr/>
        </p:nvSpPr>
        <p:spPr>
          <a:xfrm>
            <a:off x="5981700" y="1605769"/>
            <a:ext cx="589597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293C7A"/>
                </a:solidFill>
                <a:latin typeface="Lato" panose="020F0502020204030203" pitchFamily="34" charset="0"/>
              </a:rPr>
              <a:t>+ </a:t>
            </a:r>
            <a:r>
              <a:rPr lang="en-US" sz="2000" dirty="0" smtClean="0">
                <a:solidFill>
                  <a:srgbClr val="293C7A"/>
                </a:solidFill>
                <a:latin typeface="Lato" panose="020F0502020204030203" pitchFamily="34" charset="0"/>
              </a:rPr>
              <a:t>AN ALTERNATIVE SOLUTION TO SUSTAIN ITS PSTN INVESTMENTS</a:t>
            </a:r>
            <a:r>
              <a:rPr lang="fr-FR" sz="2000" dirty="0" smtClean="0">
                <a:solidFill>
                  <a:srgbClr val="293C7A"/>
                </a:solidFill>
                <a:latin typeface="Lato" panose="020F0502020204030203" pitchFamily="34" charset="0"/>
              </a:rPr>
              <a:t/>
            </a:r>
            <a:br>
              <a:rPr lang="fr-FR" sz="2000" dirty="0" smtClean="0">
                <a:solidFill>
                  <a:srgbClr val="293C7A"/>
                </a:solidFill>
                <a:latin typeface="Lato" panose="020F0502020204030203" pitchFamily="34" charset="0"/>
              </a:rPr>
            </a:br>
            <a:endParaRPr lang="fr-FR" sz="2000" dirty="0" smtClean="0">
              <a:solidFill>
                <a:srgbClr val="293C7A"/>
              </a:solidFill>
              <a:latin typeface="Lato" panose="020F0502020204030203" pitchFamily="34" charset="0"/>
            </a:endParaRP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Lifts</a:t>
            </a: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Alarms</a:t>
            </a: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Medical</a:t>
            </a: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Remote meter reading</a:t>
            </a: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SzPct val="10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Electronic banking</a:t>
            </a:r>
            <a:endParaRPr lang="fr-FR" sz="1600" b="1" dirty="0" smtClean="0">
              <a:solidFill>
                <a:srgbClr val="595959"/>
              </a:solidFill>
              <a:latin typeface="Lato" panose="020F0502020204030203" pitchFamily="34" charset="0"/>
            </a:endParaRPr>
          </a:p>
          <a:p>
            <a:endParaRPr lang="fr-FR" sz="1600" dirty="0">
              <a:latin typeface="Lato" panose="020F0502020204030203" pitchFamily="34" charset="0"/>
            </a:endParaRPr>
          </a:p>
          <a:p>
            <a:endParaRPr lang="fr-FR" sz="1600" dirty="0">
              <a:latin typeface="Lato" panose="020F050202020403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67424" y="5181600"/>
            <a:ext cx="5191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775BA"/>
                </a:solidFill>
              </a:rPr>
              <a:t>Ensures the migration of your equipment connected to the Switched Telephone Network (PSTN) in GSM or 3G.</a:t>
            </a:r>
            <a:endParaRPr lang="fr-FR" dirty="0">
              <a:solidFill>
                <a:srgbClr val="3775BA"/>
              </a:solidFill>
            </a:endParaRPr>
          </a:p>
        </p:txBody>
      </p:sp>
      <p:grpSp>
        <p:nvGrpSpPr>
          <p:cNvPr id="2" name="Groupe 12"/>
          <p:cNvGrpSpPr/>
          <p:nvPr/>
        </p:nvGrpSpPr>
        <p:grpSpPr>
          <a:xfrm>
            <a:off x="745345" y="1405288"/>
            <a:ext cx="4766607" cy="3570973"/>
            <a:chOff x="745345" y="1405288"/>
            <a:chExt cx="4766607" cy="3570973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284708">
              <a:off x="745345" y="1405288"/>
              <a:ext cx="4598428" cy="35709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3895804" y="4183783"/>
              <a:ext cx="161614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2800" b="1" dirty="0" smtClean="0">
                  <a:ln w="11430"/>
                  <a:solidFill>
                    <a:schemeClr val="accent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</a:t>
              </a:r>
              <a:r>
                <a:rPr lang="fr-FR" sz="2800" b="1" cap="none" spc="0" dirty="0" smtClean="0">
                  <a:ln w="11430"/>
                  <a:solidFill>
                    <a:schemeClr val="accent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POTS</a:t>
              </a:r>
              <a:endParaRPr lang="fr-FR" sz="2800" b="1" cap="none" spc="0" dirty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Benefits of KORTEX Services and Products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7099466" y="3055337"/>
            <a:ext cx="4311484" cy="411763"/>
          </a:xfrm>
        </p:spPr>
        <p:txBody>
          <a:bodyPr/>
          <a:lstStyle/>
          <a:p>
            <a:r>
              <a:rPr lang="en-US">
                <a:latin typeface="Lato" panose="020F0502020204030203" pitchFamily="34" charset="0"/>
                <a:cs typeface="Lato" panose="020F0502020204030203" pitchFamily="34" charset="0"/>
              </a:rPr>
              <a:t>Customization by trades and </a:t>
            </a:r>
            <a:r>
              <a:rPr lang="en-US" smtClean="0">
                <a:latin typeface="Lato" panose="020F0502020204030203" pitchFamily="34" charset="0"/>
                <a:cs typeface="Lato" panose="020F0502020204030203" pitchFamily="34" charset="0"/>
              </a:rPr>
              <a:t>projects</a:t>
            </a:r>
            <a:endParaRPr lang="en-US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7782" y="4132984"/>
            <a:ext cx="4042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293C7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Complete range of accessories</a:t>
            </a:r>
            <a:endParaRPr lang="en-US">
              <a:solidFill>
                <a:srgbClr val="293C7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3503" y="1714500"/>
            <a:ext cx="719658" cy="7196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58884" y="1981955"/>
            <a:ext cx="2641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293C7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Security: SSL, VPN ...</a:t>
            </a:r>
            <a:endParaRPr lang="en-US">
              <a:solidFill>
                <a:srgbClr val="293C7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06292" y="1748546"/>
            <a:ext cx="4390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293C7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Choice of connectors: Serial, USB, Ethernet ...</a:t>
            </a:r>
            <a:endParaRPr lang="en-US">
              <a:solidFill>
                <a:srgbClr val="293C7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0775" y="4002461"/>
            <a:ext cx="612046" cy="61204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11719" y="5202021"/>
            <a:ext cx="4594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293C7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Support and dedicated technical support</a:t>
            </a:r>
            <a:endParaRPr lang="en-US">
              <a:solidFill>
                <a:srgbClr val="293C7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34100" y="2858922"/>
            <a:ext cx="674853" cy="67485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118C02-E552-4409-B7E8-936891F12D4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58883" y="2991605"/>
            <a:ext cx="3879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293C7A"/>
                </a:solidFill>
                <a:latin typeface="Lato" panose="020F0502020204030203" pitchFamily="34" charset="0"/>
                <a:cs typeface="Lato" panose="020F0502020204030203" pitchFamily="34" charset="0"/>
              </a:rPr>
              <a:t>Industrial and robust equipment</a:t>
            </a:r>
            <a:endParaRPr lang="en-US">
              <a:solidFill>
                <a:srgbClr val="293C7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5" y="2790825"/>
            <a:ext cx="723899" cy="72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89" y="1781174"/>
            <a:ext cx="676186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299" y="4000499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7096125" y="4114800"/>
            <a:ext cx="466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293C7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Reactivity of the teams</a:t>
            </a:r>
            <a:endParaRPr lang="en-US"/>
          </a:p>
        </p:txBody>
      </p:sp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0775" y="5057775"/>
            <a:ext cx="619124" cy="6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1757782" y="5009284"/>
            <a:ext cx="4319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93C7A"/>
                </a:solidFill>
                <a:latin typeface="Lato" panose="020F0502020204030203" pitchFamily="34" charset="0"/>
                <a:cs typeface="Lato" panose="020F0502020204030203" pitchFamily="34" charset="0"/>
              </a:rPr>
              <a:t>Own R&amp;D developing embedded software and applications</a:t>
            </a:r>
            <a:endParaRPr lang="en-US" dirty="0">
              <a:solidFill>
                <a:srgbClr val="293C7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" y="5048250"/>
            <a:ext cx="6286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3977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37729" y="2057400"/>
            <a:ext cx="3920145" cy="2942681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Essential accessories for 2018</a:t>
            </a:r>
            <a:endParaRPr lang="en-GB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>
          <a:xfrm>
            <a:off x="5781675" y="1073150"/>
            <a:ext cx="5467350" cy="2098675"/>
          </a:xfrm>
        </p:spPr>
        <p:txBody>
          <a:bodyPr/>
          <a:lstStyle/>
          <a:p>
            <a:r>
              <a:rPr lang="en-US" dirty="0" smtClean="0"/>
              <a:t>Some </a:t>
            </a:r>
            <a:r>
              <a:rPr lang="en-US" dirty="0"/>
              <a:t>essential accessories from KORTEX </a:t>
            </a:r>
            <a:r>
              <a:rPr lang="en-US" dirty="0" smtClean="0"/>
              <a:t>PSI</a:t>
            </a:r>
            <a:br>
              <a:rPr lang="en-US" dirty="0" smtClean="0"/>
            </a:br>
            <a:endParaRPr lang="fr-FR" dirty="0" smtClean="0"/>
          </a:p>
          <a:p>
            <a:pPr lvl="1">
              <a:buSzPct val="200000"/>
              <a:buBlip>
                <a:blip r:embed="rId3"/>
              </a:buBlip>
            </a:pPr>
            <a:r>
              <a:rPr lang="en-US" dirty="0" smtClean="0"/>
              <a:t>Sector blocks</a:t>
            </a:r>
          </a:p>
          <a:p>
            <a:pPr lvl="1">
              <a:buSzPct val="200000"/>
              <a:buBlip>
                <a:blip r:embed="rId3"/>
              </a:buBlip>
            </a:pPr>
            <a:r>
              <a:rPr lang="en-US" dirty="0" smtClean="0"/>
              <a:t>Din-Rail Brackets for Modems and Routers</a:t>
            </a:r>
          </a:p>
          <a:p>
            <a:pPr lvl="1">
              <a:buSzPct val="200000"/>
              <a:buBlip>
                <a:blip r:embed="rId3"/>
              </a:buBlip>
            </a:pPr>
            <a:r>
              <a:rPr lang="en-US" dirty="0" smtClean="0"/>
              <a:t>Network adapters, series ...</a:t>
            </a:r>
          </a:p>
          <a:p>
            <a:pPr lvl="1">
              <a:buSzPct val="200000"/>
              <a:buBlip>
                <a:blip r:embed="rId3"/>
              </a:buBlip>
            </a:pPr>
            <a:r>
              <a:rPr lang="en-US" dirty="0" smtClean="0"/>
              <a:t>Standard and custom cables</a:t>
            </a:r>
          </a:p>
          <a:p>
            <a:pPr lvl="1">
              <a:buSzPct val="200000"/>
              <a:buBlip>
                <a:blip r:embed="rId3"/>
              </a:buBlip>
            </a:pPr>
            <a:r>
              <a:rPr lang="en-US" dirty="0" smtClean="0"/>
              <a:t>Indoor and outdoor antennas for automata.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FF0D8DC7-E6B6-47B1-9E70-C84FF8F13959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8"/>
          </p:nvPr>
        </p:nvSpPr>
        <p:spPr>
          <a:xfrm>
            <a:off x="9134475" y="5626100"/>
            <a:ext cx="2571750" cy="231775"/>
          </a:xfrm>
        </p:spPr>
        <p:txBody>
          <a:bodyPr/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Magnetic or nut antennas.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35172" name="Group 4"/>
          <p:cNvGrpSpPr>
            <a:grpSpLocks noChangeAspect="1"/>
          </p:cNvGrpSpPr>
          <p:nvPr/>
        </p:nvGrpSpPr>
        <p:grpSpPr bwMode="auto">
          <a:xfrm>
            <a:off x="5184775" y="3360739"/>
            <a:ext cx="6418263" cy="2192338"/>
            <a:chOff x="3266" y="2117"/>
            <a:chExt cx="4043" cy="1381"/>
          </a:xfrm>
        </p:grpSpPr>
        <p:sp>
          <p:nvSpPr>
            <p:cNvPr id="135171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66" y="2117"/>
              <a:ext cx="4043" cy="1266"/>
            </a:xfrm>
            <a:prstGeom prst="rect">
              <a:avLst/>
            </a:prstGeom>
            <a:solidFill>
              <a:srgbClr val="EDEDED"/>
            </a:solidFill>
            <a:ln w="1905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8000" dir="5400000" algn="tl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73" name="Rectangle 5"/>
            <p:cNvSpPr>
              <a:spLocks noChangeArrowheads="1"/>
            </p:cNvSpPr>
            <p:nvPr/>
          </p:nvSpPr>
          <p:spPr bwMode="auto">
            <a:xfrm>
              <a:off x="3272" y="2123"/>
              <a:ext cx="1328" cy="2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74" name="Rectangle 6"/>
            <p:cNvSpPr>
              <a:spLocks noChangeArrowheads="1"/>
            </p:cNvSpPr>
            <p:nvPr/>
          </p:nvSpPr>
          <p:spPr bwMode="auto">
            <a:xfrm>
              <a:off x="3272" y="3145"/>
              <a:ext cx="1328" cy="2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75" name="Rectangle 7"/>
            <p:cNvSpPr>
              <a:spLocks noChangeArrowheads="1"/>
            </p:cNvSpPr>
            <p:nvPr/>
          </p:nvSpPr>
          <p:spPr bwMode="auto">
            <a:xfrm>
              <a:off x="3290" y="2334"/>
              <a:ext cx="1328" cy="6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3517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40" y="2383"/>
              <a:ext cx="991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177" name="Rectangle 9"/>
            <p:cNvSpPr>
              <a:spLocks noChangeArrowheads="1"/>
            </p:cNvSpPr>
            <p:nvPr/>
          </p:nvSpPr>
          <p:spPr bwMode="auto">
            <a:xfrm>
              <a:off x="4431" y="2842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78" name="Rectangle 10"/>
            <p:cNvSpPr>
              <a:spLocks noChangeArrowheads="1"/>
            </p:cNvSpPr>
            <p:nvPr/>
          </p:nvSpPr>
          <p:spPr bwMode="auto">
            <a:xfrm>
              <a:off x="3272" y="2935"/>
              <a:ext cx="1328" cy="1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79" name="Rectangle 11"/>
            <p:cNvSpPr>
              <a:spLocks noChangeArrowheads="1"/>
            </p:cNvSpPr>
            <p:nvPr/>
          </p:nvSpPr>
          <p:spPr bwMode="auto">
            <a:xfrm>
              <a:off x="3681" y="2960"/>
              <a:ext cx="556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Ref</a:t>
              </a: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: CB001332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80" name="Rectangle 12"/>
            <p:cNvSpPr>
              <a:spLocks noChangeArrowheads="1"/>
            </p:cNvSpPr>
            <p:nvPr/>
          </p:nvSpPr>
          <p:spPr bwMode="auto">
            <a:xfrm>
              <a:off x="4191" y="2960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81" name="Rectangle 13"/>
            <p:cNvSpPr>
              <a:spLocks noChangeArrowheads="1"/>
            </p:cNvSpPr>
            <p:nvPr/>
          </p:nvSpPr>
          <p:spPr bwMode="auto">
            <a:xfrm>
              <a:off x="3272" y="3040"/>
              <a:ext cx="1328" cy="1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82" name="Rectangle 14"/>
            <p:cNvSpPr>
              <a:spLocks noChangeArrowheads="1"/>
            </p:cNvSpPr>
            <p:nvPr/>
          </p:nvSpPr>
          <p:spPr bwMode="auto">
            <a:xfrm>
              <a:off x="3380" y="3042"/>
              <a:ext cx="1660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eaLnBrk="1" hangingPunct="1"/>
              <a:r>
                <a:rPr lang="en-GB" sz="800" b="1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Supplied with mounting bracket</a:t>
              </a:r>
              <a:endParaRPr kumimoji="0" lang="en-GB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83" name="Rectangle 15"/>
            <p:cNvSpPr>
              <a:spLocks noChangeArrowheads="1"/>
            </p:cNvSpPr>
            <p:nvPr/>
          </p:nvSpPr>
          <p:spPr bwMode="auto">
            <a:xfrm>
              <a:off x="4492" y="3015"/>
              <a:ext cx="66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84" name="Rectangle 16"/>
            <p:cNvSpPr>
              <a:spLocks noChangeArrowheads="1"/>
            </p:cNvSpPr>
            <p:nvPr/>
          </p:nvSpPr>
          <p:spPr bwMode="auto">
            <a:xfrm>
              <a:off x="4600" y="2123"/>
              <a:ext cx="1405" cy="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85" name="Rectangle 17"/>
            <p:cNvSpPr>
              <a:spLocks noChangeArrowheads="1"/>
            </p:cNvSpPr>
            <p:nvPr/>
          </p:nvSpPr>
          <p:spPr bwMode="auto">
            <a:xfrm>
              <a:off x="4600" y="3325"/>
              <a:ext cx="1405" cy="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86" name="Rectangle 18"/>
            <p:cNvSpPr>
              <a:spLocks noChangeArrowheads="1"/>
            </p:cNvSpPr>
            <p:nvPr/>
          </p:nvSpPr>
          <p:spPr bwMode="auto">
            <a:xfrm>
              <a:off x="4600" y="2154"/>
              <a:ext cx="1405" cy="91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35187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90" y="2154"/>
              <a:ext cx="625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188" name="Rectangle 20"/>
            <p:cNvSpPr>
              <a:spLocks noChangeArrowheads="1"/>
            </p:cNvSpPr>
            <p:nvPr/>
          </p:nvSpPr>
          <p:spPr bwMode="auto">
            <a:xfrm>
              <a:off x="5615" y="3003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89" name="Rectangle 21"/>
            <p:cNvSpPr>
              <a:spLocks noChangeArrowheads="1"/>
            </p:cNvSpPr>
            <p:nvPr/>
          </p:nvSpPr>
          <p:spPr bwMode="auto">
            <a:xfrm>
              <a:off x="4600" y="3071"/>
              <a:ext cx="1405" cy="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90" name="Rectangle 22"/>
            <p:cNvSpPr>
              <a:spLocks noChangeArrowheads="1"/>
            </p:cNvSpPr>
            <p:nvPr/>
          </p:nvSpPr>
          <p:spPr bwMode="auto">
            <a:xfrm>
              <a:off x="5303" y="3077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91" name="Rectangle 23"/>
            <p:cNvSpPr>
              <a:spLocks noChangeArrowheads="1"/>
            </p:cNvSpPr>
            <p:nvPr/>
          </p:nvSpPr>
          <p:spPr bwMode="auto">
            <a:xfrm>
              <a:off x="4600" y="3158"/>
              <a:ext cx="1405" cy="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92" name="Rectangle 24"/>
            <p:cNvSpPr>
              <a:spLocks noChangeArrowheads="1"/>
            </p:cNvSpPr>
            <p:nvPr/>
          </p:nvSpPr>
          <p:spPr bwMode="auto">
            <a:xfrm>
              <a:off x="4816" y="3158"/>
              <a:ext cx="582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Ref</a:t>
              </a: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:  CB001330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93" name="Rectangle 25"/>
            <p:cNvSpPr>
              <a:spLocks noChangeArrowheads="1"/>
            </p:cNvSpPr>
            <p:nvPr/>
          </p:nvSpPr>
          <p:spPr bwMode="auto">
            <a:xfrm>
              <a:off x="5363" y="3158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94" name="Rectangle 26"/>
            <p:cNvSpPr>
              <a:spLocks noChangeArrowheads="1"/>
            </p:cNvSpPr>
            <p:nvPr/>
          </p:nvSpPr>
          <p:spPr bwMode="auto">
            <a:xfrm>
              <a:off x="5429" y="3158"/>
              <a:ext cx="336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magnetic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95" name="Rectangle 27"/>
            <p:cNvSpPr>
              <a:spLocks noChangeArrowheads="1"/>
            </p:cNvSpPr>
            <p:nvPr/>
          </p:nvSpPr>
          <p:spPr bwMode="auto">
            <a:xfrm>
              <a:off x="5789" y="3158"/>
              <a:ext cx="6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96" name="Rectangle 28"/>
            <p:cNvSpPr>
              <a:spLocks noChangeArrowheads="1"/>
            </p:cNvSpPr>
            <p:nvPr/>
          </p:nvSpPr>
          <p:spPr bwMode="auto">
            <a:xfrm>
              <a:off x="4600" y="3245"/>
              <a:ext cx="1405" cy="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197" name="Rectangle 29"/>
            <p:cNvSpPr>
              <a:spLocks noChangeArrowheads="1"/>
            </p:cNvSpPr>
            <p:nvPr/>
          </p:nvSpPr>
          <p:spPr bwMode="auto">
            <a:xfrm>
              <a:off x="5056" y="3245"/>
              <a:ext cx="52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D47x210 mm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98" name="Rectangle 30"/>
            <p:cNvSpPr>
              <a:spLocks noChangeArrowheads="1"/>
            </p:cNvSpPr>
            <p:nvPr/>
          </p:nvSpPr>
          <p:spPr bwMode="auto">
            <a:xfrm>
              <a:off x="5525" y="3245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199" name="Rectangle 31"/>
            <p:cNvSpPr>
              <a:spLocks noChangeArrowheads="1"/>
            </p:cNvSpPr>
            <p:nvPr/>
          </p:nvSpPr>
          <p:spPr bwMode="auto">
            <a:xfrm>
              <a:off x="5549" y="3245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200" name="Rectangle 32"/>
            <p:cNvSpPr>
              <a:spLocks noChangeArrowheads="1"/>
            </p:cNvSpPr>
            <p:nvPr/>
          </p:nvSpPr>
          <p:spPr bwMode="auto">
            <a:xfrm>
              <a:off x="6005" y="2123"/>
              <a:ext cx="1292" cy="11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01" name="Rectangle 33"/>
            <p:cNvSpPr>
              <a:spLocks noChangeArrowheads="1"/>
            </p:cNvSpPr>
            <p:nvPr/>
          </p:nvSpPr>
          <p:spPr bwMode="auto">
            <a:xfrm>
              <a:off x="6005" y="3245"/>
              <a:ext cx="1292" cy="1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02" name="Rectangle 34"/>
            <p:cNvSpPr>
              <a:spLocks noChangeArrowheads="1"/>
            </p:cNvSpPr>
            <p:nvPr/>
          </p:nvSpPr>
          <p:spPr bwMode="auto">
            <a:xfrm>
              <a:off x="6005" y="2235"/>
              <a:ext cx="1292" cy="7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35203" name="Picture 3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52" y="2235"/>
              <a:ext cx="799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204" name="Rectangle 36"/>
            <p:cNvSpPr>
              <a:spLocks noChangeArrowheads="1"/>
            </p:cNvSpPr>
            <p:nvPr/>
          </p:nvSpPr>
          <p:spPr bwMode="auto">
            <a:xfrm>
              <a:off x="7051" y="2923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205" name="Rectangle 37"/>
            <p:cNvSpPr>
              <a:spLocks noChangeArrowheads="1"/>
            </p:cNvSpPr>
            <p:nvPr/>
          </p:nvSpPr>
          <p:spPr bwMode="auto">
            <a:xfrm>
              <a:off x="6005" y="2991"/>
              <a:ext cx="1292" cy="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06" name="Rectangle 38"/>
            <p:cNvSpPr>
              <a:spLocks noChangeArrowheads="1"/>
            </p:cNvSpPr>
            <p:nvPr/>
          </p:nvSpPr>
          <p:spPr bwMode="auto">
            <a:xfrm>
              <a:off x="6168" y="2991"/>
              <a:ext cx="94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Ref</a:t>
              </a: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: CB001331 </a:t>
              </a:r>
              <a:r>
                <a:rPr kumimoji="0" lang="fr-FR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magnetic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207" name="Rectangle 39"/>
            <p:cNvSpPr>
              <a:spLocks noChangeArrowheads="1"/>
            </p:cNvSpPr>
            <p:nvPr/>
          </p:nvSpPr>
          <p:spPr bwMode="auto">
            <a:xfrm>
              <a:off x="7135" y="2991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208" name="Rectangle 40"/>
            <p:cNvSpPr>
              <a:spLocks noChangeArrowheads="1"/>
            </p:cNvSpPr>
            <p:nvPr/>
          </p:nvSpPr>
          <p:spPr bwMode="auto">
            <a:xfrm>
              <a:off x="6005" y="3071"/>
              <a:ext cx="1292" cy="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09" name="Rectangle 41"/>
            <p:cNvSpPr>
              <a:spLocks noChangeArrowheads="1"/>
            </p:cNvSpPr>
            <p:nvPr/>
          </p:nvSpPr>
          <p:spPr bwMode="auto">
            <a:xfrm>
              <a:off x="6288" y="3077"/>
              <a:ext cx="77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Ref</a:t>
              </a: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: CB001334 à vis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210" name="Rectangle 42"/>
            <p:cNvSpPr>
              <a:spLocks noChangeArrowheads="1"/>
            </p:cNvSpPr>
            <p:nvPr/>
          </p:nvSpPr>
          <p:spPr bwMode="auto">
            <a:xfrm>
              <a:off x="7015" y="3077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211" name="Rectangle 43"/>
            <p:cNvSpPr>
              <a:spLocks noChangeArrowheads="1"/>
            </p:cNvSpPr>
            <p:nvPr/>
          </p:nvSpPr>
          <p:spPr bwMode="auto">
            <a:xfrm>
              <a:off x="6005" y="3158"/>
              <a:ext cx="1292" cy="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12" name="Rectangle 44"/>
            <p:cNvSpPr>
              <a:spLocks noChangeArrowheads="1"/>
            </p:cNvSpPr>
            <p:nvPr/>
          </p:nvSpPr>
          <p:spPr bwMode="auto">
            <a:xfrm>
              <a:off x="6438" y="3164"/>
              <a:ext cx="481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D71x14 mm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213" name="Rectangle 45"/>
            <p:cNvSpPr>
              <a:spLocks noChangeArrowheads="1"/>
            </p:cNvSpPr>
            <p:nvPr/>
          </p:nvSpPr>
          <p:spPr bwMode="auto">
            <a:xfrm>
              <a:off x="6858" y="3164"/>
              <a:ext cx="60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214" name="Rectangle 46"/>
            <p:cNvSpPr>
              <a:spLocks noChangeArrowheads="1"/>
            </p:cNvSpPr>
            <p:nvPr/>
          </p:nvSpPr>
          <p:spPr bwMode="auto">
            <a:xfrm>
              <a:off x="3266" y="211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15" name="Rectangle 47"/>
            <p:cNvSpPr>
              <a:spLocks noChangeArrowheads="1"/>
            </p:cNvSpPr>
            <p:nvPr/>
          </p:nvSpPr>
          <p:spPr bwMode="auto">
            <a:xfrm>
              <a:off x="3266" y="211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16" name="Rectangle 48"/>
            <p:cNvSpPr>
              <a:spLocks noChangeArrowheads="1"/>
            </p:cNvSpPr>
            <p:nvPr/>
          </p:nvSpPr>
          <p:spPr bwMode="auto">
            <a:xfrm>
              <a:off x="3272" y="2117"/>
              <a:ext cx="132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17" name="Rectangle 49"/>
            <p:cNvSpPr>
              <a:spLocks noChangeArrowheads="1"/>
            </p:cNvSpPr>
            <p:nvPr/>
          </p:nvSpPr>
          <p:spPr bwMode="auto">
            <a:xfrm>
              <a:off x="4600" y="211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18" name="Rectangle 50"/>
            <p:cNvSpPr>
              <a:spLocks noChangeArrowheads="1"/>
            </p:cNvSpPr>
            <p:nvPr/>
          </p:nvSpPr>
          <p:spPr bwMode="auto">
            <a:xfrm>
              <a:off x="4606" y="2117"/>
              <a:ext cx="1399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19" name="Rectangle 51"/>
            <p:cNvSpPr>
              <a:spLocks noChangeArrowheads="1"/>
            </p:cNvSpPr>
            <p:nvPr/>
          </p:nvSpPr>
          <p:spPr bwMode="auto">
            <a:xfrm>
              <a:off x="6005" y="211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0" name="Rectangle 52"/>
            <p:cNvSpPr>
              <a:spLocks noChangeArrowheads="1"/>
            </p:cNvSpPr>
            <p:nvPr/>
          </p:nvSpPr>
          <p:spPr bwMode="auto">
            <a:xfrm>
              <a:off x="6011" y="2117"/>
              <a:ext cx="128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1" name="Rectangle 53"/>
            <p:cNvSpPr>
              <a:spLocks noChangeArrowheads="1"/>
            </p:cNvSpPr>
            <p:nvPr/>
          </p:nvSpPr>
          <p:spPr bwMode="auto">
            <a:xfrm>
              <a:off x="7297" y="211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2" name="Rectangle 54"/>
            <p:cNvSpPr>
              <a:spLocks noChangeArrowheads="1"/>
            </p:cNvSpPr>
            <p:nvPr/>
          </p:nvSpPr>
          <p:spPr bwMode="auto">
            <a:xfrm>
              <a:off x="7297" y="2117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3" name="Rectangle 55"/>
            <p:cNvSpPr>
              <a:spLocks noChangeArrowheads="1"/>
            </p:cNvSpPr>
            <p:nvPr/>
          </p:nvSpPr>
          <p:spPr bwMode="auto">
            <a:xfrm>
              <a:off x="3272" y="2123"/>
              <a:ext cx="1328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4" name="Rectangle 56"/>
            <p:cNvSpPr>
              <a:spLocks noChangeArrowheads="1"/>
            </p:cNvSpPr>
            <p:nvPr/>
          </p:nvSpPr>
          <p:spPr bwMode="auto">
            <a:xfrm>
              <a:off x="3272" y="3356"/>
              <a:ext cx="1328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5" name="Rectangle 57"/>
            <p:cNvSpPr>
              <a:spLocks noChangeArrowheads="1"/>
            </p:cNvSpPr>
            <p:nvPr/>
          </p:nvSpPr>
          <p:spPr bwMode="auto">
            <a:xfrm>
              <a:off x="3266" y="2123"/>
              <a:ext cx="6" cy="123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6" name="Rectangle 58"/>
            <p:cNvSpPr>
              <a:spLocks noChangeArrowheads="1"/>
            </p:cNvSpPr>
            <p:nvPr/>
          </p:nvSpPr>
          <p:spPr bwMode="auto">
            <a:xfrm>
              <a:off x="3266" y="2123"/>
              <a:ext cx="6" cy="123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7" name="Rectangle 59"/>
            <p:cNvSpPr>
              <a:spLocks noChangeArrowheads="1"/>
            </p:cNvSpPr>
            <p:nvPr/>
          </p:nvSpPr>
          <p:spPr bwMode="auto">
            <a:xfrm>
              <a:off x="3266" y="3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8" name="Rectangle 60"/>
            <p:cNvSpPr>
              <a:spLocks noChangeArrowheads="1"/>
            </p:cNvSpPr>
            <p:nvPr/>
          </p:nvSpPr>
          <p:spPr bwMode="auto">
            <a:xfrm>
              <a:off x="3266" y="3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29" name="Rectangle 61"/>
            <p:cNvSpPr>
              <a:spLocks noChangeArrowheads="1"/>
            </p:cNvSpPr>
            <p:nvPr/>
          </p:nvSpPr>
          <p:spPr bwMode="auto">
            <a:xfrm>
              <a:off x="3272" y="3356"/>
              <a:ext cx="132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0" name="Rectangle 62"/>
            <p:cNvSpPr>
              <a:spLocks noChangeArrowheads="1"/>
            </p:cNvSpPr>
            <p:nvPr/>
          </p:nvSpPr>
          <p:spPr bwMode="auto">
            <a:xfrm>
              <a:off x="4600" y="2123"/>
              <a:ext cx="1405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1" name="Rectangle 63"/>
            <p:cNvSpPr>
              <a:spLocks noChangeArrowheads="1"/>
            </p:cNvSpPr>
            <p:nvPr/>
          </p:nvSpPr>
          <p:spPr bwMode="auto">
            <a:xfrm>
              <a:off x="4600" y="3356"/>
              <a:ext cx="1405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2" name="Rectangle 64"/>
            <p:cNvSpPr>
              <a:spLocks noChangeArrowheads="1"/>
            </p:cNvSpPr>
            <p:nvPr/>
          </p:nvSpPr>
          <p:spPr bwMode="auto">
            <a:xfrm>
              <a:off x="4600" y="3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3" name="Rectangle 65"/>
            <p:cNvSpPr>
              <a:spLocks noChangeArrowheads="1"/>
            </p:cNvSpPr>
            <p:nvPr/>
          </p:nvSpPr>
          <p:spPr bwMode="auto">
            <a:xfrm>
              <a:off x="4606" y="3356"/>
              <a:ext cx="1399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4" name="Rectangle 66"/>
            <p:cNvSpPr>
              <a:spLocks noChangeArrowheads="1"/>
            </p:cNvSpPr>
            <p:nvPr/>
          </p:nvSpPr>
          <p:spPr bwMode="auto">
            <a:xfrm>
              <a:off x="6005" y="2123"/>
              <a:ext cx="1292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5" name="Rectangle 67"/>
            <p:cNvSpPr>
              <a:spLocks noChangeArrowheads="1"/>
            </p:cNvSpPr>
            <p:nvPr/>
          </p:nvSpPr>
          <p:spPr bwMode="auto">
            <a:xfrm>
              <a:off x="6005" y="3356"/>
              <a:ext cx="1292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6" name="Rectangle 68"/>
            <p:cNvSpPr>
              <a:spLocks noChangeArrowheads="1"/>
            </p:cNvSpPr>
            <p:nvPr/>
          </p:nvSpPr>
          <p:spPr bwMode="auto">
            <a:xfrm>
              <a:off x="7297" y="2123"/>
              <a:ext cx="6" cy="123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7" name="Rectangle 69"/>
            <p:cNvSpPr>
              <a:spLocks noChangeArrowheads="1"/>
            </p:cNvSpPr>
            <p:nvPr/>
          </p:nvSpPr>
          <p:spPr bwMode="auto">
            <a:xfrm>
              <a:off x="6005" y="3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8" name="Rectangle 70"/>
            <p:cNvSpPr>
              <a:spLocks noChangeArrowheads="1"/>
            </p:cNvSpPr>
            <p:nvPr/>
          </p:nvSpPr>
          <p:spPr bwMode="auto">
            <a:xfrm>
              <a:off x="6011" y="3356"/>
              <a:ext cx="128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39" name="Rectangle 71"/>
            <p:cNvSpPr>
              <a:spLocks noChangeArrowheads="1"/>
            </p:cNvSpPr>
            <p:nvPr/>
          </p:nvSpPr>
          <p:spPr bwMode="auto">
            <a:xfrm>
              <a:off x="7297" y="2123"/>
              <a:ext cx="6" cy="123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40" name="Rectangle 72"/>
            <p:cNvSpPr>
              <a:spLocks noChangeArrowheads="1"/>
            </p:cNvSpPr>
            <p:nvPr/>
          </p:nvSpPr>
          <p:spPr bwMode="auto">
            <a:xfrm>
              <a:off x="7297" y="3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41" name="Rectangle 73"/>
            <p:cNvSpPr>
              <a:spLocks noChangeArrowheads="1"/>
            </p:cNvSpPr>
            <p:nvPr/>
          </p:nvSpPr>
          <p:spPr bwMode="auto">
            <a:xfrm>
              <a:off x="7297" y="3356"/>
              <a:ext cx="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5242" name="Rectangle 74"/>
            <p:cNvSpPr>
              <a:spLocks noChangeArrowheads="1"/>
            </p:cNvSpPr>
            <p:nvPr/>
          </p:nvSpPr>
          <p:spPr bwMode="auto">
            <a:xfrm>
              <a:off x="3272" y="3356"/>
              <a:ext cx="66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2623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altLang="fr-FR" sz="2800" b="0" dirty="0" smtClean="0">
                <a:ea typeface="ＭＳ Ｐゴシック" panose="020B0600070205080204" pitchFamily="34" charset="-128"/>
                <a:cs typeface="Century Gothic" panose="020B0502020202020204" pitchFamily="34" charset="0"/>
              </a:rPr>
              <a:t>#Some References:</a:t>
            </a:r>
            <a:endParaRPr lang="en-GB" altLang="fr-FR" sz="2800" b="0" dirty="0">
              <a:ea typeface="ＭＳ Ｐゴシック" panose="020B0600070205080204" pitchFamily="34" charset="-128"/>
              <a:cs typeface="Century Gothic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74983" y="3886957"/>
            <a:ext cx="73701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293C7A"/>
                </a:solidFill>
                <a:latin typeface="Lato" panose="020F0502020204030203" pitchFamily="34" charset="0"/>
              </a:rPr>
              <a:t>+ </a:t>
            </a:r>
            <a:r>
              <a:rPr lang="en-US" sz="2000" dirty="0" smtClean="0">
                <a:solidFill>
                  <a:srgbClr val="293C7A"/>
                </a:solidFill>
                <a:latin typeface="Lato" panose="020F0502020204030203" pitchFamily="34" charset="0"/>
              </a:rPr>
              <a:t>BENEFITS OF EMERGENCY WITH LM 3G / 4G</a:t>
            </a:r>
            <a:endParaRPr lang="fr-FR" sz="2000" dirty="0">
              <a:solidFill>
                <a:srgbClr val="293C7A"/>
              </a:solidFill>
              <a:latin typeface="Lato" panose="020F0502020204030203" pitchFamily="34" charset="0"/>
            </a:endParaRP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Equip yourself with a reliable and powerful router (connected in 3G / 4G with ETH / Wi-Fi)</a:t>
            </a: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Save on the cost of the equipment (cheaper than a backup GPRS TPE)</a:t>
            </a: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Manage queues in the event of a network outage</a:t>
            </a: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Reduce the implementation time </a:t>
            </a:r>
            <a:r>
              <a:rPr lang="en-US" sz="1100" dirty="0" smtClean="0">
                <a:solidFill>
                  <a:srgbClr val="595959"/>
                </a:solidFill>
                <a:latin typeface="Lato" panose="020F0502020204030203" pitchFamily="34" charset="0"/>
              </a:rPr>
              <a:t>(configuration from the Lyra portal)</a:t>
            </a:r>
          </a:p>
          <a:p>
            <a:pPr marL="742950" lvl="1" indent="-285750">
              <a:lnSpc>
                <a:spcPct val="150000"/>
              </a:lnSpc>
              <a:buClr>
                <a:srgbClr val="3775BA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595959"/>
                </a:solidFill>
                <a:latin typeface="Lato" panose="020F0502020204030203" pitchFamily="34" charset="0"/>
              </a:rPr>
              <a:t>Ensure continuity of service</a:t>
            </a:r>
            <a:endParaRPr lang="fr-FR" sz="1600" dirty="0">
              <a:latin typeface="Lato" panose="020F050202020403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66196" y="1194573"/>
            <a:ext cx="2147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A3C643"/>
                </a:solidFill>
                <a:latin typeface="Lato" panose="020F0502020204030203" pitchFamily="34" charset="0"/>
              </a:rPr>
              <a:t>They</a:t>
            </a:r>
            <a:r>
              <a:rPr lang="fr-FR" sz="2400" dirty="0" smtClean="0">
                <a:solidFill>
                  <a:srgbClr val="A3C643"/>
                </a:solidFill>
                <a:latin typeface="Lato" panose="020F0502020204030203" pitchFamily="34" charset="0"/>
              </a:rPr>
              <a:t> use </a:t>
            </a:r>
            <a:r>
              <a:rPr lang="fr-FR" sz="2400" dirty="0" err="1" smtClean="0">
                <a:solidFill>
                  <a:srgbClr val="A3C643"/>
                </a:solidFill>
                <a:latin typeface="Lato" panose="020F0502020204030203" pitchFamily="34" charset="0"/>
              </a:rPr>
              <a:t>it</a:t>
            </a:r>
            <a:endParaRPr lang="fr-FR" sz="1600" dirty="0">
              <a:solidFill>
                <a:srgbClr val="595959"/>
              </a:solidFill>
              <a:latin typeface="Lato" panose="020F050202020403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1118C02-E552-4409-B7E8-936891F12D4B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5175" y="1568918"/>
            <a:ext cx="1771908" cy="82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7268" y="1755274"/>
            <a:ext cx="1457826" cy="49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221" y="2809276"/>
            <a:ext cx="2203181" cy="50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5218" y="2733571"/>
            <a:ext cx="1460276" cy="63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/>
          <a:srcRect l="13958" t="21579" r="16821" b="21326"/>
          <a:stretch>
            <a:fillRect/>
          </a:stretch>
        </p:blipFill>
        <p:spPr bwMode="auto">
          <a:xfrm>
            <a:off x="3496954" y="1540042"/>
            <a:ext cx="1026921" cy="84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28416" y="204503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77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C9513-A2A3-46E5-A32A-411D95600059}" type="slidenum">
              <a:rPr lang="fr-FR"/>
              <a:pPr>
                <a:defRPr/>
              </a:pPr>
              <a:t>34</a:t>
            </a:fld>
            <a:endParaRPr lang="fr-FR" dirty="0"/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Developments</a:t>
            </a:r>
            <a:r>
              <a:rPr lang="fr-FR" dirty="0" smtClean="0"/>
              <a:t> to come</a:t>
            </a:r>
            <a:endParaRPr lang="fr-FR" dirty="0"/>
          </a:p>
        </p:txBody>
      </p:sp>
      <p:pic>
        <p:nvPicPr>
          <p:cNvPr id="15" name="Image 1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3731" y="2607196"/>
            <a:ext cx="278430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9201" y="2823221"/>
            <a:ext cx="564655" cy="42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7179" y="3403258"/>
            <a:ext cx="998840" cy="42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4619625" y="3641973"/>
            <a:ext cx="6477000" cy="2120750"/>
          </a:xfrm>
          <a:prstGeom prst="rect">
            <a:avLst/>
          </a:prstGeom>
          <a:ln w="190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tIns="90000" bIns="90000">
            <a:spAutoFit/>
          </a:bodyPr>
          <a:lstStyle/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00B050"/>
                </a:solidFill>
                <a:latin typeface="Raleway Medium"/>
              </a:rPr>
              <a:t>Smart environment: Fire detection, flood alert, air pollution ...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00B050"/>
                </a:solidFill>
                <a:latin typeface="Raleway Medium"/>
              </a:rPr>
              <a:t>Smart Energie: Measurement of gauges, temperatures, reading of water / gas / electricity meters, sensors, management of solar panels ...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00B050"/>
                </a:solidFill>
                <a:latin typeface="Raleway Medium"/>
              </a:rPr>
              <a:t>Smart Cities: Parking places, street lighting, garbage, PML / PMV display ...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00B050"/>
                </a:solidFill>
                <a:latin typeface="Raleway Medium"/>
              </a:rPr>
              <a:t>Security: Transmission of alarms, leak detection ...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00B050"/>
                </a:solidFill>
                <a:latin typeface="Raleway Medium"/>
              </a:rPr>
              <a:t>Industries: Machine control, automatic sensor reading ...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00B050"/>
                </a:solidFill>
                <a:latin typeface="Raleway Medium"/>
              </a:rPr>
              <a:t>Agriculture: Irrigation control, animal tracking, ...</a:t>
            </a:r>
            <a:endParaRPr lang="fr-FR" sz="1400" b="1" dirty="0" smtClean="0">
              <a:solidFill>
                <a:srgbClr val="115691"/>
              </a:solidFill>
              <a:latin typeface="Raleway Medium"/>
            </a:endParaRPr>
          </a:p>
        </p:txBody>
      </p:sp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75176" y="5660133"/>
            <a:ext cx="864096" cy="370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5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2" t="5618" r="7954" b="10112"/>
          <a:stretch>
            <a:fillRect/>
          </a:stretch>
        </p:blipFill>
        <p:spPr bwMode="auto">
          <a:xfrm>
            <a:off x="527382" y="5805264"/>
            <a:ext cx="6810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1478" y="5877272"/>
            <a:ext cx="1154013" cy="3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24" descr="Equipe_KPSI-300x3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35626" y="5589240"/>
            <a:ext cx="848883" cy="636662"/>
          </a:xfrm>
          <a:prstGeom prst="rect">
            <a:avLst/>
          </a:prstGeom>
        </p:spPr>
      </p:pic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96400" y="274365"/>
            <a:ext cx="853200" cy="77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15471" y="3086472"/>
            <a:ext cx="1410017" cy="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4636790" y="1556792"/>
            <a:ext cx="6477000" cy="1646774"/>
          </a:xfrm>
          <a:prstGeom prst="rect">
            <a:avLst/>
          </a:prstGeom>
          <a:ln w="19050"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tIns="90000" bIns="90000">
            <a:spAutoFit/>
          </a:bodyPr>
          <a:lstStyle/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115691"/>
                </a:solidFill>
                <a:latin typeface="Raleway Medium"/>
              </a:rPr>
              <a:t>Identification of containers of chemical substances, drugs.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115691"/>
                </a:solidFill>
                <a:latin typeface="Raleway Medium"/>
              </a:rPr>
              <a:t>Identification of street furniture, public games, ornamental trees for maintenance and monitoring.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115691"/>
                </a:solidFill>
                <a:latin typeface="Raleway Medium"/>
              </a:rPr>
              <a:t>Exchange of business cards during events.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115691"/>
                </a:solidFill>
                <a:latin typeface="Raleway Medium"/>
              </a:rPr>
              <a:t>Body implants.</a:t>
            </a:r>
          </a:p>
          <a:p>
            <a:pPr marL="288925" indent="-288925">
              <a:spcBef>
                <a:spcPct val="20000"/>
              </a:spcBef>
              <a:buClr>
                <a:srgbClr val="115691"/>
              </a:buClr>
              <a:buSzPct val="200000"/>
              <a:buBlip>
                <a:blip r:embed="rId5"/>
              </a:buBlip>
            </a:pPr>
            <a:r>
              <a:rPr lang="en-US" sz="1400" b="1" dirty="0" smtClean="0">
                <a:solidFill>
                  <a:srgbClr val="115691"/>
                </a:solidFill>
                <a:latin typeface="Raleway Medium"/>
              </a:rPr>
              <a:t>Livestock monitoring: food, lactation, weight.</a:t>
            </a:r>
            <a:endParaRPr lang="fr-FR" sz="1400" b="1" dirty="0">
              <a:solidFill>
                <a:srgbClr val="115691"/>
              </a:solidFill>
              <a:latin typeface="Raleway Medium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9477" y="1290093"/>
            <a:ext cx="564655" cy="423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4575" y="1028700"/>
            <a:ext cx="2051499" cy="148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F2DB3-57A8-43C4-8AB0-CE466AC4D9BB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END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29832" t="31731" r="31215" b="25865"/>
          <a:stretch>
            <a:fillRect/>
          </a:stretch>
        </p:blipFill>
        <p:spPr bwMode="auto">
          <a:xfrm>
            <a:off x="600075" y="4124325"/>
            <a:ext cx="3905249" cy="1828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59" y="1695449"/>
            <a:ext cx="3478149" cy="175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/>
              <a:t>THANKS</a:t>
            </a:r>
            <a:endParaRPr lang="fr-FR" sz="18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2700" y="4705350"/>
            <a:ext cx="952499" cy="95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838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0349" y="323850"/>
            <a:ext cx="6346826" cy="626745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sz="1600" dirty="0" smtClean="0">
                <a:solidFill>
                  <a:srgbClr val="00B0F0"/>
                </a:solidFill>
              </a:rPr>
              <a:t>A large number of products and business applications, some examples </a:t>
            </a:r>
            <a:endParaRPr lang="fr-FR" sz="1600" dirty="0"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1929" y="970981"/>
            <a:ext cx="6065721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Point of sales and CB payments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Industrial and banking machines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Charging terminals for electric vehicles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Energy performance, meter reading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Energy: management of heating and buildings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Solar panels, wind farms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Industries and infrastructures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Oil, fuel distribution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PML / PMV dynamic display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Security / CCTV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115691"/>
              </a:buClr>
              <a:buSzPct val="150000"/>
              <a:buBlip>
                <a:blip r:embed="rId4"/>
              </a:buBlip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Raleway Medium"/>
              </a:rPr>
              <a:t>Transport network</a:t>
            </a:r>
            <a:endParaRPr lang="fr-FR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5810250" y="355600"/>
            <a:ext cx="5429250" cy="711200"/>
          </a:xfrm>
        </p:spPr>
        <p:txBody>
          <a:bodyPr/>
          <a:lstStyle/>
          <a:p>
            <a:r>
              <a:rPr lang="fr-FR" dirty="0" smtClean="0"/>
              <a:t>Use case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350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/>
          <p:cNvSpPr/>
          <p:nvPr/>
        </p:nvSpPr>
        <p:spPr>
          <a:xfrm rot="20136559">
            <a:off x="1332039" y="2594312"/>
            <a:ext cx="6140242" cy="288239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7" name="Picture 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6074" y="1227610"/>
            <a:ext cx="1209451" cy="20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1275" y="1312915"/>
            <a:ext cx="1313860" cy="20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327667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pic>
        <p:nvPicPr>
          <p:cNvPr id="28685" name="Picture 2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7EA"/>
              </a:clrFrom>
              <a:clrTo>
                <a:srgbClr val="F5F7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678" y="5949281"/>
            <a:ext cx="4381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Text Box 24"/>
          <p:cNvSpPr txBox="1">
            <a:spLocks noChangeArrowheads="1"/>
          </p:cNvSpPr>
          <p:nvPr/>
        </p:nvSpPr>
        <p:spPr bwMode="auto">
          <a:xfrm>
            <a:off x="1081658" y="6021636"/>
            <a:ext cx="1048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 err="1" smtClean="0"/>
              <a:t>Optional</a:t>
            </a:r>
            <a:r>
              <a:rPr lang="fr-FR" sz="1000" dirty="0" smtClean="0"/>
              <a:t> DIN rail</a:t>
            </a:r>
            <a:endParaRPr lang="fr-FR" sz="1000" dirty="0"/>
          </a:p>
        </p:txBody>
      </p:sp>
      <p:pic>
        <p:nvPicPr>
          <p:cNvPr id="28695" name="Picture 22" descr="Kx-GPRS-Serial-Etherne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25" y="4371975"/>
            <a:ext cx="218147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Ellipse 53"/>
          <p:cNvSpPr/>
          <p:nvPr/>
        </p:nvSpPr>
        <p:spPr>
          <a:xfrm>
            <a:off x="3467100" y="3505200"/>
            <a:ext cx="1603415" cy="1095375"/>
          </a:xfrm>
          <a:prstGeom prst="ellipse">
            <a:avLst/>
          </a:prstGeom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900" dirty="0" smtClean="0">
                <a:solidFill>
                  <a:srgbClr val="FFC000"/>
                </a:solidFill>
                <a:latin typeface="+mj-lt"/>
              </a:rPr>
              <a:t>Auto-configuration via the LYRA portal</a:t>
            </a:r>
            <a:endParaRPr lang="fr-FR" sz="1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4686300" y="3448049"/>
            <a:ext cx="789589" cy="378629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1200" b="1" dirty="0">
                <a:ln w="50800"/>
                <a:solidFill>
                  <a:schemeClr val="bg1">
                    <a:shade val="50000"/>
                  </a:schemeClr>
                </a:solidFill>
              </a:rPr>
              <a:t>SMS</a:t>
            </a:r>
          </a:p>
        </p:txBody>
      </p:sp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0DC3A0A-C119-4B89-BB46-6DC6DAE2252B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45" name="Titr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dirty="0" smtClean="0"/>
              <a:t>Cellular </a:t>
            </a:r>
            <a:r>
              <a:rPr lang="fr-FR" dirty="0" err="1" smtClean="0"/>
              <a:t>routers</a:t>
            </a:r>
            <a:endParaRPr lang="fr-FR" dirty="0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 cstate="print"/>
          <a:srcRect b="7149"/>
          <a:stretch>
            <a:fillRect/>
          </a:stretch>
        </p:blipFill>
        <p:spPr bwMode="auto">
          <a:xfrm>
            <a:off x="5209189" y="4665252"/>
            <a:ext cx="4363755" cy="991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8" name="Rectangle 37"/>
          <p:cNvSpPr/>
          <p:nvPr/>
        </p:nvSpPr>
        <p:spPr>
          <a:xfrm>
            <a:off x="8370909" y="3684265"/>
            <a:ext cx="9214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antennas</a:t>
            </a:r>
            <a:endParaRPr lang="fr-FR" sz="14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fr-FR" sz="1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optional</a:t>
            </a:r>
            <a:endParaRPr lang="fr-FR" sz="1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93431" y="3376043"/>
            <a:ext cx="64793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LM3G</a:t>
            </a:r>
            <a:endParaRPr lang="fr-FR" sz="1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40751" y="3296792"/>
            <a:ext cx="64793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LM4G</a:t>
            </a:r>
            <a:endParaRPr lang="fr-FR" sz="1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34764" y="5516538"/>
            <a:ext cx="64793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LM2G</a:t>
            </a:r>
            <a:endParaRPr lang="fr-FR" sz="1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21438" y="2259733"/>
            <a:ext cx="20329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LM </a:t>
            </a:r>
            <a:r>
              <a:rPr lang="fr-FR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Serie</a:t>
            </a:r>
            <a:endParaRPr lang="fr-FR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1177" y="3938389"/>
            <a:ext cx="702568" cy="52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7" cstate="print"/>
          <a:srcRect r="1695"/>
          <a:stretch>
            <a:fillRect/>
          </a:stretch>
        </p:blipFill>
        <p:spPr bwMode="auto">
          <a:xfrm>
            <a:off x="1559263" y="1557934"/>
            <a:ext cx="773179" cy="58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8" cstate="print"/>
          <a:srcRect r="2155"/>
          <a:stretch>
            <a:fillRect/>
          </a:stretch>
        </p:blipFill>
        <p:spPr bwMode="auto">
          <a:xfrm>
            <a:off x="5581425" y="1376959"/>
            <a:ext cx="751440" cy="5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1" descr="ANd9GcSYGNs14UFiW-SX9tN4RN8_UVriwDYlxypmMGiisQTChs_uRZPyNA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67574" y="1952330"/>
            <a:ext cx="465971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7" descr="settings-icon_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3069321"/>
            <a:ext cx="573320" cy="34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1" descr="ANd9GcSYGNs14UFiW-SX9tN4RN8_UVriwDYlxypmMGiisQTChs_uRZPyNA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71824" y="2019005"/>
            <a:ext cx="465971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74" y="4895849"/>
            <a:ext cx="581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79" b="12883"/>
          <a:stretch>
            <a:fillRect/>
          </a:stretch>
        </p:blipFill>
        <p:spPr bwMode="auto">
          <a:xfrm>
            <a:off x="3104344" y="1619250"/>
            <a:ext cx="59135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79" b="12883"/>
          <a:stretch>
            <a:fillRect/>
          </a:stretch>
        </p:blipFill>
        <p:spPr bwMode="auto">
          <a:xfrm>
            <a:off x="7171519" y="1533525"/>
            <a:ext cx="59135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58520">
            <a:off x="5637741" y="3627439"/>
            <a:ext cx="584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01" y="5092700"/>
            <a:ext cx="850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2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7EA"/>
              </a:clrFrom>
              <a:clrTo>
                <a:srgbClr val="F5F7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434" y="6276976"/>
            <a:ext cx="438151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6" name="Text Box 24"/>
          <p:cNvSpPr txBox="1">
            <a:spLocks noChangeArrowheads="1"/>
          </p:cNvSpPr>
          <p:nvPr/>
        </p:nvSpPr>
        <p:spPr bwMode="auto">
          <a:xfrm>
            <a:off x="861484" y="6321426"/>
            <a:ext cx="1124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dirty="0" smtClean="0"/>
              <a:t>* DIN rail </a:t>
            </a:r>
            <a:r>
              <a:rPr lang="en-US" sz="1000" dirty="0" smtClean="0"/>
              <a:t>optional</a:t>
            </a:r>
            <a:endParaRPr lang="en-US" sz="1000" dirty="0"/>
          </a:p>
        </p:txBody>
      </p:sp>
      <p:pic>
        <p:nvPicPr>
          <p:cNvPr id="28687" name="Picture 3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80" t="-882" r="10428"/>
          <a:stretch>
            <a:fillRect/>
          </a:stretch>
        </p:blipFill>
        <p:spPr bwMode="auto">
          <a:xfrm>
            <a:off x="4909007" y="3762375"/>
            <a:ext cx="535061" cy="3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3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65" t="2025" r="17825"/>
          <a:stretch>
            <a:fillRect/>
          </a:stretch>
        </p:blipFill>
        <p:spPr bwMode="auto">
          <a:xfrm>
            <a:off x="2571749" y="1552575"/>
            <a:ext cx="408517" cy="30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C3A0A-C119-4B89-BB46-6DC6DAE2252B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34" name="Titr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CELLULAR ROUTERS</a:t>
            </a:r>
            <a:endParaRPr lang="en-GB" dirty="0"/>
          </a:p>
        </p:txBody>
      </p:sp>
      <p:pic>
        <p:nvPicPr>
          <p:cNvPr id="28703" name="Picture 41" descr="ANd9GcSYGNs14UFiW-SX9tN4RN8_UVriwDYlxypmMGiisQTChs_uRZPyN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3025" y="1431926"/>
            <a:ext cx="455084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7" name="Text Box 7"/>
          <p:cNvSpPr txBox="1">
            <a:spLocks noChangeArrowheads="1"/>
          </p:cNvSpPr>
          <p:nvPr/>
        </p:nvSpPr>
        <p:spPr bwMode="auto">
          <a:xfrm>
            <a:off x="3469349" y="4040510"/>
            <a:ext cx="11498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070C0"/>
                </a:solidFill>
              </a:rPr>
              <a:t>KXPRO 3G / 4G</a:t>
            </a:r>
            <a:endParaRPr lang="fr-FR" sz="1200" b="1" dirty="0">
              <a:solidFill>
                <a:srgbClr val="0070C0"/>
              </a:solidFill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5841074" y="2745110"/>
            <a:ext cx="954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rgbClr val="0070C0"/>
                </a:solidFill>
              </a:rPr>
              <a:t>KXPRO </a:t>
            </a:r>
            <a:r>
              <a:rPr lang="en-GB" sz="1200" b="1" dirty="0" smtClean="0">
                <a:solidFill>
                  <a:srgbClr val="0070C0"/>
                </a:solidFill>
              </a:rPr>
              <a:t>WIFI</a:t>
            </a:r>
            <a:endParaRPr lang="fr-FR" sz="1200" b="1" dirty="0">
              <a:solidFill>
                <a:srgbClr val="0070C0"/>
              </a:solidFill>
            </a:endParaRPr>
          </a:p>
        </p:txBody>
      </p:sp>
      <p:pic>
        <p:nvPicPr>
          <p:cNvPr id="42" name="Picture 2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8520" y="2447925"/>
            <a:ext cx="705040" cy="33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Ellipse 42"/>
          <p:cNvSpPr/>
          <p:nvPr/>
        </p:nvSpPr>
        <p:spPr>
          <a:xfrm rot="20136559">
            <a:off x="2894140" y="2260937"/>
            <a:ext cx="6140242" cy="288239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1" name="Picture 19" descr="image00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7125" y="2859397"/>
            <a:ext cx="2038351" cy="116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 descr="http://kortex-psi.fr/wp-content/uploads/2017/03/ROUTEUR_WIFI_AVANT_INCLIN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7300" y="1190625"/>
            <a:ext cx="2041525" cy="1747837"/>
          </a:xfrm>
          <a:prstGeom prst="rect">
            <a:avLst/>
          </a:prstGeom>
          <a:noFill/>
        </p:spPr>
      </p:pic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8003249" y="4173860"/>
            <a:ext cx="16499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70C0"/>
                </a:solidFill>
              </a:rPr>
              <a:t>KX 3G ADSL2+ ROUTER</a:t>
            </a:r>
            <a:endParaRPr lang="fr-FR" sz="1200" b="1" dirty="0">
              <a:solidFill>
                <a:srgbClr val="0070C0"/>
              </a:solidFill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383749" y="5831210"/>
            <a:ext cx="22069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70C0"/>
                </a:solidFill>
              </a:rPr>
              <a:t>KX WM BOX ENERGY 868 MHZ*</a:t>
            </a:r>
            <a:endParaRPr lang="fr-FR" sz="1200" b="1" dirty="0">
              <a:solidFill>
                <a:srgbClr val="0070C0"/>
              </a:solidFill>
            </a:endParaRPr>
          </a:p>
        </p:txBody>
      </p:sp>
      <p:pic>
        <p:nvPicPr>
          <p:cNvPr id="28681" name="Picture 1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95850" y="4127501"/>
            <a:ext cx="1138767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79" b="12883"/>
          <a:stretch>
            <a:fillRect/>
          </a:stretch>
        </p:blipFill>
        <p:spPr bwMode="auto">
          <a:xfrm>
            <a:off x="5761819" y="1152525"/>
            <a:ext cx="59135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79" b="12883"/>
          <a:stretch>
            <a:fillRect/>
          </a:stretch>
        </p:blipFill>
        <p:spPr bwMode="auto">
          <a:xfrm>
            <a:off x="3475819" y="2628900"/>
            <a:ext cx="59135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52750" y="1922515"/>
            <a:ext cx="1276350" cy="20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ChangeArrowheads="1"/>
          </p:cNvSpPr>
          <p:nvPr/>
        </p:nvSpPr>
        <p:spPr bwMode="auto">
          <a:xfrm>
            <a:off x="0" y="818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714755" name="Rectangle 3"/>
          <p:cNvSpPr>
            <a:spLocks noChangeArrowheads="1"/>
          </p:cNvSpPr>
          <p:nvPr/>
        </p:nvSpPr>
        <p:spPr bwMode="auto">
          <a:xfrm>
            <a:off x="239184" y="1948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714756" name="Rectangle 4"/>
          <p:cNvSpPr>
            <a:spLocks noChangeArrowheads="1"/>
          </p:cNvSpPr>
          <p:nvPr/>
        </p:nvSpPr>
        <p:spPr bwMode="auto">
          <a:xfrm>
            <a:off x="4714875" y="2903539"/>
            <a:ext cx="213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Times New Roman" pitchFamily="18" charset="0"/>
                <a:cs typeface="Arial" charset="0"/>
              </a:rPr>
              <a:t>Kx GPRS Commerce Pro 2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714757" name="Rectangle 5"/>
          <p:cNvSpPr>
            <a:spLocks noChangeArrowheads="1"/>
          </p:cNvSpPr>
          <p:nvPr/>
        </p:nvSpPr>
        <p:spPr bwMode="auto">
          <a:xfrm>
            <a:off x="7798420" y="2718208"/>
            <a:ext cx="21916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Times New Roman" pitchFamily="18" charset="0"/>
                <a:cs typeface="Arial" charset="0"/>
              </a:rPr>
              <a:t>Kx GPRS Commerce Plus 2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714762" name="Rectangle 10"/>
          <p:cNvSpPr>
            <a:spLocks noChangeArrowheads="1"/>
          </p:cNvSpPr>
          <p:nvPr/>
        </p:nvSpPr>
        <p:spPr bwMode="auto">
          <a:xfrm>
            <a:off x="1766548" y="4485095"/>
            <a:ext cx="113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Times New Roman" pitchFamily="18" charset="0"/>
                <a:cs typeface="Arial" charset="0"/>
              </a:rPr>
              <a:t>56K Modems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714767" name="Rectangle 15"/>
          <p:cNvSpPr>
            <a:spLocks noChangeArrowheads="1"/>
          </p:cNvSpPr>
          <p:nvPr/>
        </p:nvSpPr>
        <p:spPr bwMode="auto">
          <a:xfrm>
            <a:off x="7047442" y="5053014"/>
            <a:ext cx="220133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Times New Roman" pitchFamily="18" charset="0"/>
                <a:cs typeface="Arial" charset="0"/>
              </a:rPr>
              <a:t>Kx Serial Web Controller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9707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7EA"/>
              </a:clrFrom>
              <a:clrTo>
                <a:srgbClr val="F5F7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0" y="5764214"/>
            <a:ext cx="774701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3489327" y="5905500"/>
            <a:ext cx="224472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Times New Roman" pitchFamily="18" charset="0"/>
                <a:cs typeface="Arial" charset="0"/>
              </a:rPr>
              <a:t>Kx GPRS Serial Ethernet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D8921D-9D79-44C5-A2B6-48545FBEA1D5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25" name="Titr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Cellular (GPRS-EDGE) and </a:t>
            </a:r>
            <a:r>
              <a:rPr lang="fr-FR" dirty="0" err="1" smtClean="0"/>
              <a:t>analog</a:t>
            </a:r>
            <a:r>
              <a:rPr lang="fr-FR" dirty="0" smtClean="0"/>
              <a:t> modems</a:t>
            </a: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 rot="20136559">
            <a:off x="2894140" y="2260937"/>
            <a:ext cx="6140242" cy="2882394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57918" y="2933700"/>
            <a:ext cx="2595033" cy="1468439"/>
            <a:chOff x="2109" y="3113"/>
            <a:chExt cx="1226" cy="679"/>
          </a:xfrm>
        </p:grpSpPr>
        <p:pic>
          <p:nvPicPr>
            <p:cNvPr id="29719" name="Picture 12" descr="Kx Internet Fax Pr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9" y="3113"/>
              <a:ext cx="475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0" name="Picture 13" descr="KxECO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3" y="3175"/>
              <a:ext cx="882" cy="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13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3926" y="1638300"/>
            <a:ext cx="1871132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22" descr="Kx-GPRS-Serial-Ethern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76" y="4419600"/>
            <a:ext cx="26357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72710" y="1628775"/>
            <a:ext cx="1518424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4847" y="3743325"/>
            <a:ext cx="1426312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7EA"/>
              </a:clrFrom>
              <a:clrTo>
                <a:srgbClr val="F5F7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175" y="5445125"/>
            <a:ext cx="710142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06" name="Text Box 6"/>
          <p:cNvSpPr txBox="1">
            <a:spLocks noChangeArrowheads="1"/>
          </p:cNvSpPr>
          <p:nvPr/>
        </p:nvSpPr>
        <p:spPr bwMode="auto">
          <a:xfrm>
            <a:off x="912285" y="1268414"/>
            <a:ext cx="1056004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KORTEX PSI recommends the use of remote antennas in case of poor coverage, poor reception or fluctuations and instability of 3G / 4G networks at the installation site, these antennas can be used to get a better signal.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403352" y="5684839"/>
            <a:ext cx="389043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1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* For 4G antennas, please consult us</a:t>
            </a:r>
            <a:endParaRPr lang="fr-FR" sz="1000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cs typeface="+mn-cs"/>
            </a:endParaRPr>
          </a:p>
        </p:txBody>
      </p:sp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5634" y="3141663"/>
            <a:ext cx="16637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61601" y="4376739"/>
            <a:ext cx="106256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8125-B3B9-44BC-A039-4DC96CDF1405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KORTEX antennas and accessories</a:t>
            </a:r>
            <a:endParaRPr lang="en-GB" dirty="0"/>
          </a:p>
        </p:txBody>
      </p:sp>
      <p:pic>
        <p:nvPicPr>
          <p:cNvPr id="10" name="Picture 3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65" t="2025" r="17825"/>
          <a:stretch>
            <a:fillRect/>
          </a:stretch>
        </p:blipFill>
        <p:spPr bwMode="auto">
          <a:xfrm>
            <a:off x="5423926" y="5373217"/>
            <a:ext cx="1174749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4147" name="Group 3"/>
          <p:cNvGrpSpPr>
            <a:grpSpLocks noChangeAspect="1"/>
          </p:cNvGrpSpPr>
          <p:nvPr/>
        </p:nvGrpSpPr>
        <p:grpSpPr bwMode="auto">
          <a:xfrm>
            <a:off x="814388" y="2730500"/>
            <a:ext cx="8559800" cy="2122488"/>
            <a:chOff x="513" y="1720"/>
            <a:chExt cx="5392" cy="1337"/>
          </a:xfrm>
        </p:grpSpPr>
        <p:sp>
          <p:nvSpPr>
            <p:cNvPr id="134146" name="AutoShape 2"/>
            <p:cNvSpPr>
              <a:spLocks noChangeAspect="1" noChangeArrowheads="1" noTextEdit="1"/>
            </p:cNvSpPr>
            <p:nvPr/>
          </p:nvSpPr>
          <p:spPr bwMode="auto">
            <a:xfrm>
              <a:off x="513" y="1720"/>
              <a:ext cx="5392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48" name="Rectangle 4"/>
            <p:cNvSpPr>
              <a:spLocks noChangeArrowheads="1"/>
            </p:cNvSpPr>
            <p:nvPr/>
          </p:nvSpPr>
          <p:spPr bwMode="auto">
            <a:xfrm>
              <a:off x="521" y="1726"/>
              <a:ext cx="1771" cy="2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49" name="Rectangle 5"/>
            <p:cNvSpPr>
              <a:spLocks noChangeArrowheads="1"/>
            </p:cNvSpPr>
            <p:nvPr/>
          </p:nvSpPr>
          <p:spPr bwMode="auto">
            <a:xfrm>
              <a:off x="521" y="2715"/>
              <a:ext cx="1771" cy="2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50" name="Rectangle 6"/>
            <p:cNvSpPr>
              <a:spLocks noChangeArrowheads="1"/>
            </p:cNvSpPr>
            <p:nvPr/>
          </p:nvSpPr>
          <p:spPr bwMode="auto">
            <a:xfrm>
              <a:off x="521" y="1930"/>
              <a:ext cx="1771" cy="5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3415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5" y="1978"/>
              <a:ext cx="1322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152" name="Rectangle 8"/>
            <p:cNvSpPr>
              <a:spLocks noChangeArrowheads="1"/>
            </p:cNvSpPr>
            <p:nvPr/>
          </p:nvSpPr>
          <p:spPr bwMode="auto">
            <a:xfrm>
              <a:off x="2067" y="2421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53" name="Rectangle 9"/>
            <p:cNvSpPr>
              <a:spLocks noChangeArrowheads="1"/>
            </p:cNvSpPr>
            <p:nvPr/>
          </p:nvSpPr>
          <p:spPr bwMode="auto">
            <a:xfrm>
              <a:off x="521" y="2511"/>
              <a:ext cx="1771" cy="10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54" name="Rectangle 10"/>
            <p:cNvSpPr>
              <a:spLocks noChangeArrowheads="1"/>
            </p:cNvSpPr>
            <p:nvPr/>
          </p:nvSpPr>
          <p:spPr bwMode="auto">
            <a:xfrm>
              <a:off x="1066" y="2535"/>
              <a:ext cx="498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Ref: CB001332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55" name="Rectangle 11"/>
            <p:cNvSpPr>
              <a:spLocks noChangeArrowheads="1"/>
            </p:cNvSpPr>
            <p:nvPr/>
          </p:nvSpPr>
          <p:spPr bwMode="auto">
            <a:xfrm>
              <a:off x="1747" y="2535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56" name="Rectangle 12"/>
            <p:cNvSpPr>
              <a:spLocks noChangeArrowheads="1"/>
            </p:cNvSpPr>
            <p:nvPr/>
          </p:nvSpPr>
          <p:spPr bwMode="auto">
            <a:xfrm>
              <a:off x="521" y="2613"/>
              <a:ext cx="1771" cy="10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57" name="Rectangle 13"/>
            <p:cNvSpPr>
              <a:spLocks noChangeArrowheads="1"/>
            </p:cNvSpPr>
            <p:nvPr/>
          </p:nvSpPr>
          <p:spPr bwMode="auto">
            <a:xfrm>
              <a:off x="665" y="2613"/>
              <a:ext cx="1169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eaLnBrk="1" hangingPunct="1"/>
              <a:r>
                <a:rPr lang="en-GB" sz="800" b="1" dirty="0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rPr>
                <a:t>Supplied with mounting bracket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58" name="Rectangle 14"/>
            <p:cNvSpPr>
              <a:spLocks noChangeArrowheads="1"/>
            </p:cNvSpPr>
            <p:nvPr/>
          </p:nvSpPr>
          <p:spPr bwMode="auto">
            <a:xfrm>
              <a:off x="2147" y="2589"/>
              <a:ext cx="8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59" name="Rectangle 15"/>
            <p:cNvSpPr>
              <a:spLocks noChangeArrowheads="1"/>
            </p:cNvSpPr>
            <p:nvPr/>
          </p:nvSpPr>
          <p:spPr bwMode="auto">
            <a:xfrm>
              <a:off x="2292" y="1726"/>
              <a:ext cx="1874" cy="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60" name="Rectangle 16"/>
            <p:cNvSpPr>
              <a:spLocks noChangeArrowheads="1"/>
            </p:cNvSpPr>
            <p:nvPr/>
          </p:nvSpPr>
          <p:spPr bwMode="auto">
            <a:xfrm>
              <a:off x="2292" y="2889"/>
              <a:ext cx="1874" cy="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61" name="Rectangle 17"/>
            <p:cNvSpPr>
              <a:spLocks noChangeArrowheads="1"/>
            </p:cNvSpPr>
            <p:nvPr/>
          </p:nvSpPr>
          <p:spPr bwMode="auto">
            <a:xfrm>
              <a:off x="2292" y="1756"/>
              <a:ext cx="1874" cy="88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34162" name="Picture 1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12" y="1756"/>
              <a:ext cx="834" cy="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163" name="Rectangle 19"/>
            <p:cNvSpPr>
              <a:spLocks noChangeArrowheads="1"/>
            </p:cNvSpPr>
            <p:nvPr/>
          </p:nvSpPr>
          <p:spPr bwMode="auto">
            <a:xfrm>
              <a:off x="3646" y="2577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64" name="Rectangle 20"/>
            <p:cNvSpPr>
              <a:spLocks noChangeArrowheads="1"/>
            </p:cNvSpPr>
            <p:nvPr/>
          </p:nvSpPr>
          <p:spPr bwMode="auto">
            <a:xfrm>
              <a:off x="2292" y="2643"/>
              <a:ext cx="1874" cy="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65" name="Rectangle 21"/>
            <p:cNvSpPr>
              <a:spLocks noChangeArrowheads="1"/>
            </p:cNvSpPr>
            <p:nvPr/>
          </p:nvSpPr>
          <p:spPr bwMode="auto">
            <a:xfrm>
              <a:off x="3229" y="2649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66" name="Rectangle 22"/>
            <p:cNvSpPr>
              <a:spLocks noChangeArrowheads="1"/>
            </p:cNvSpPr>
            <p:nvPr/>
          </p:nvSpPr>
          <p:spPr bwMode="auto">
            <a:xfrm>
              <a:off x="2292" y="2727"/>
              <a:ext cx="1874" cy="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67" name="Rectangle 23"/>
            <p:cNvSpPr>
              <a:spLocks noChangeArrowheads="1"/>
            </p:cNvSpPr>
            <p:nvPr/>
          </p:nvSpPr>
          <p:spPr bwMode="auto">
            <a:xfrm>
              <a:off x="2580" y="2727"/>
              <a:ext cx="498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Ref: CB001330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68" name="Rectangle 24"/>
            <p:cNvSpPr>
              <a:spLocks noChangeArrowheads="1"/>
            </p:cNvSpPr>
            <p:nvPr/>
          </p:nvSpPr>
          <p:spPr bwMode="auto">
            <a:xfrm>
              <a:off x="3309" y="2727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69" name="Rectangle 25"/>
            <p:cNvSpPr>
              <a:spLocks noChangeArrowheads="1"/>
            </p:cNvSpPr>
            <p:nvPr/>
          </p:nvSpPr>
          <p:spPr bwMode="auto">
            <a:xfrm>
              <a:off x="3137" y="2727"/>
              <a:ext cx="298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magnetic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70" name="Rectangle 26"/>
            <p:cNvSpPr>
              <a:spLocks noChangeArrowheads="1"/>
            </p:cNvSpPr>
            <p:nvPr/>
          </p:nvSpPr>
          <p:spPr bwMode="auto">
            <a:xfrm>
              <a:off x="3878" y="2727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71" name="Rectangle 27"/>
            <p:cNvSpPr>
              <a:spLocks noChangeArrowheads="1"/>
            </p:cNvSpPr>
            <p:nvPr/>
          </p:nvSpPr>
          <p:spPr bwMode="auto">
            <a:xfrm>
              <a:off x="2292" y="2811"/>
              <a:ext cx="1874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72" name="Rectangle 28"/>
            <p:cNvSpPr>
              <a:spLocks noChangeArrowheads="1"/>
            </p:cNvSpPr>
            <p:nvPr/>
          </p:nvSpPr>
          <p:spPr bwMode="auto">
            <a:xfrm>
              <a:off x="2901" y="2811"/>
              <a:ext cx="70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D47x210 mm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73" name="Rectangle 29"/>
            <p:cNvSpPr>
              <a:spLocks noChangeArrowheads="1"/>
            </p:cNvSpPr>
            <p:nvPr/>
          </p:nvSpPr>
          <p:spPr bwMode="auto">
            <a:xfrm>
              <a:off x="3525" y="2811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74" name="Rectangle 30"/>
            <p:cNvSpPr>
              <a:spLocks noChangeArrowheads="1"/>
            </p:cNvSpPr>
            <p:nvPr/>
          </p:nvSpPr>
          <p:spPr bwMode="auto">
            <a:xfrm>
              <a:off x="3558" y="2811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75" name="Rectangle 31"/>
            <p:cNvSpPr>
              <a:spLocks noChangeArrowheads="1"/>
            </p:cNvSpPr>
            <p:nvPr/>
          </p:nvSpPr>
          <p:spPr bwMode="auto">
            <a:xfrm>
              <a:off x="4166" y="1726"/>
              <a:ext cx="1723" cy="1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76" name="Rectangle 32"/>
            <p:cNvSpPr>
              <a:spLocks noChangeArrowheads="1"/>
            </p:cNvSpPr>
            <p:nvPr/>
          </p:nvSpPr>
          <p:spPr bwMode="auto">
            <a:xfrm>
              <a:off x="4166" y="2811"/>
              <a:ext cx="1723" cy="1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77" name="Rectangle 33"/>
            <p:cNvSpPr>
              <a:spLocks noChangeArrowheads="1"/>
            </p:cNvSpPr>
            <p:nvPr/>
          </p:nvSpPr>
          <p:spPr bwMode="auto">
            <a:xfrm>
              <a:off x="4166" y="1834"/>
              <a:ext cx="1723" cy="7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34178" name="Picture 3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95" y="1834"/>
              <a:ext cx="1065" cy="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179" name="Rectangle 35"/>
            <p:cNvSpPr>
              <a:spLocks noChangeArrowheads="1"/>
            </p:cNvSpPr>
            <p:nvPr/>
          </p:nvSpPr>
          <p:spPr bwMode="auto">
            <a:xfrm>
              <a:off x="5560" y="2499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80" name="Rectangle 36"/>
            <p:cNvSpPr>
              <a:spLocks noChangeArrowheads="1"/>
            </p:cNvSpPr>
            <p:nvPr/>
          </p:nvSpPr>
          <p:spPr bwMode="auto">
            <a:xfrm>
              <a:off x="4166" y="2565"/>
              <a:ext cx="1723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81" name="Rectangle 37"/>
            <p:cNvSpPr>
              <a:spLocks noChangeArrowheads="1"/>
            </p:cNvSpPr>
            <p:nvPr/>
          </p:nvSpPr>
          <p:spPr bwMode="auto">
            <a:xfrm>
              <a:off x="4383" y="2565"/>
              <a:ext cx="812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Ref: CB001331 magnetic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82" name="Rectangle 38"/>
            <p:cNvSpPr>
              <a:spLocks noChangeArrowheads="1"/>
            </p:cNvSpPr>
            <p:nvPr/>
          </p:nvSpPr>
          <p:spPr bwMode="auto">
            <a:xfrm>
              <a:off x="5673" y="2565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83" name="Rectangle 39"/>
            <p:cNvSpPr>
              <a:spLocks noChangeArrowheads="1"/>
            </p:cNvSpPr>
            <p:nvPr/>
          </p:nvSpPr>
          <p:spPr bwMode="auto">
            <a:xfrm>
              <a:off x="4166" y="2643"/>
              <a:ext cx="1723" cy="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84" name="Rectangle 40"/>
            <p:cNvSpPr>
              <a:spLocks noChangeArrowheads="1"/>
            </p:cNvSpPr>
            <p:nvPr/>
          </p:nvSpPr>
          <p:spPr bwMode="auto">
            <a:xfrm>
              <a:off x="4543" y="2649"/>
              <a:ext cx="873" cy="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Réf : CB001334 to </a:t>
              </a:r>
              <a:r>
                <a:rPr kumimoji="0" lang="en-GB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screws</a:t>
              </a: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85" name="Rectangle 41"/>
            <p:cNvSpPr>
              <a:spLocks noChangeArrowheads="1"/>
            </p:cNvSpPr>
            <p:nvPr/>
          </p:nvSpPr>
          <p:spPr bwMode="auto">
            <a:xfrm>
              <a:off x="5512" y="2649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86" name="Rectangle 42"/>
            <p:cNvSpPr>
              <a:spLocks noChangeArrowheads="1"/>
            </p:cNvSpPr>
            <p:nvPr/>
          </p:nvSpPr>
          <p:spPr bwMode="auto">
            <a:xfrm>
              <a:off x="4166" y="2727"/>
              <a:ext cx="1723" cy="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87" name="Rectangle 43"/>
            <p:cNvSpPr>
              <a:spLocks noChangeArrowheads="1"/>
            </p:cNvSpPr>
            <p:nvPr/>
          </p:nvSpPr>
          <p:spPr bwMode="auto">
            <a:xfrm>
              <a:off x="4743" y="2733"/>
              <a:ext cx="64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D71x14 mm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88" name="Rectangle 44"/>
            <p:cNvSpPr>
              <a:spLocks noChangeArrowheads="1"/>
            </p:cNvSpPr>
            <p:nvPr/>
          </p:nvSpPr>
          <p:spPr bwMode="auto">
            <a:xfrm>
              <a:off x="5304" y="2733"/>
              <a:ext cx="8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189" name="Rectangle 45"/>
            <p:cNvSpPr>
              <a:spLocks noChangeArrowheads="1"/>
            </p:cNvSpPr>
            <p:nvPr/>
          </p:nvSpPr>
          <p:spPr bwMode="auto">
            <a:xfrm>
              <a:off x="513" y="1720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0" name="Rectangle 46"/>
            <p:cNvSpPr>
              <a:spLocks noChangeArrowheads="1"/>
            </p:cNvSpPr>
            <p:nvPr/>
          </p:nvSpPr>
          <p:spPr bwMode="auto">
            <a:xfrm>
              <a:off x="513" y="1720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1" name="Rectangle 47"/>
            <p:cNvSpPr>
              <a:spLocks noChangeArrowheads="1"/>
            </p:cNvSpPr>
            <p:nvPr/>
          </p:nvSpPr>
          <p:spPr bwMode="auto">
            <a:xfrm>
              <a:off x="521" y="1720"/>
              <a:ext cx="1771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2" name="Rectangle 48"/>
            <p:cNvSpPr>
              <a:spLocks noChangeArrowheads="1"/>
            </p:cNvSpPr>
            <p:nvPr/>
          </p:nvSpPr>
          <p:spPr bwMode="auto">
            <a:xfrm>
              <a:off x="2292" y="1720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3" name="Rectangle 49"/>
            <p:cNvSpPr>
              <a:spLocks noChangeArrowheads="1"/>
            </p:cNvSpPr>
            <p:nvPr/>
          </p:nvSpPr>
          <p:spPr bwMode="auto">
            <a:xfrm>
              <a:off x="2300" y="1720"/>
              <a:ext cx="186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4" name="Rectangle 50"/>
            <p:cNvSpPr>
              <a:spLocks noChangeArrowheads="1"/>
            </p:cNvSpPr>
            <p:nvPr/>
          </p:nvSpPr>
          <p:spPr bwMode="auto">
            <a:xfrm>
              <a:off x="4166" y="1720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5" name="Rectangle 51"/>
            <p:cNvSpPr>
              <a:spLocks noChangeArrowheads="1"/>
            </p:cNvSpPr>
            <p:nvPr/>
          </p:nvSpPr>
          <p:spPr bwMode="auto">
            <a:xfrm>
              <a:off x="4174" y="1720"/>
              <a:ext cx="171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6" name="Rectangle 52"/>
            <p:cNvSpPr>
              <a:spLocks noChangeArrowheads="1"/>
            </p:cNvSpPr>
            <p:nvPr/>
          </p:nvSpPr>
          <p:spPr bwMode="auto">
            <a:xfrm>
              <a:off x="5889" y="1720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7" name="Rectangle 53"/>
            <p:cNvSpPr>
              <a:spLocks noChangeArrowheads="1"/>
            </p:cNvSpPr>
            <p:nvPr/>
          </p:nvSpPr>
          <p:spPr bwMode="auto">
            <a:xfrm>
              <a:off x="5889" y="1720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8" name="Rectangle 54"/>
            <p:cNvSpPr>
              <a:spLocks noChangeArrowheads="1"/>
            </p:cNvSpPr>
            <p:nvPr/>
          </p:nvSpPr>
          <p:spPr bwMode="auto">
            <a:xfrm>
              <a:off x="521" y="1726"/>
              <a:ext cx="1771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199" name="Rectangle 55"/>
            <p:cNvSpPr>
              <a:spLocks noChangeArrowheads="1"/>
            </p:cNvSpPr>
            <p:nvPr/>
          </p:nvSpPr>
          <p:spPr bwMode="auto">
            <a:xfrm>
              <a:off x="521" y="2919"/>
              <a:ext cx="1771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0" name="Rectangle 56"/>
            <p:cNvSpPr>
              <a:spLocks noChangeArrowheads="1"/>
            </p:cNvSpPr>
            <p:nvPr/>
          </p:nvSpPr>
          <p:spPr bwMode="auto">
            <a:xfrm>
              <a:off x="513" y="1726"/>
              <a:ext cx="8" cy="1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1" name="Rectangle 57"/>
            <p:cNvSpPr>
              <a:spLocks noChangeArrowheads="1"/>
            </p:cNvSpPr>
            <p:nvPr/>
          </p:nvSpPr>
          <p:spPr bwMode="auto">
            <a:xfrm>
              <a:off x="513" y="1726"/>
              <a:ext cx="8" cy="119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2" name="Rectangle 58"/>
            <p:cNvSpPr>
              <a:spLocks noChangeArrowheads="1"/>
            </p:cNvSpPr>
            <p:nvPr/>
          </p:nvSpPr>
          <p:spPr bwMode="auto">
            <a:xfrm>
              <a:off x="513" y="2919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3" name="Rectangle 59"/>
            <p:cNvSpPr>
              <a:spLocks noChangeArrowheads="1"/>
            </p:cNvSpPr>
            <p:nvPr/>
          </p:nvSpPr>
          <p:spPr bwMode="auto">
            <a:xfrm>
              <a:off x="513" y="2919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4" name="Rectangle 60"/>
            <p:cNvSpPr>
              <a:spLocks noChangeArrowheads="1"/>
            </p:cNvSpPr>
            <p:nvPr/>
          </p:nvSpPr>
          <p:spPr bwMode="auto">
            <a:xfrm>
              <a:off x="521" y="2919"/>
              <a:ext cx="1771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5" name="Rectangle 61"/>
            <p:cNvSpPr>
              <a:spLocks noChangeArrowheads="1"/>
            </p:cNvSpPr>
            <p:nvPr/>
          </p:nvSpPr>
          <p:spPr bwMode="auto">
            <a:xfrm>
              <a:off x="2292" y="1726"/>
              <a:ext cx="1874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6" name="Rectangle 62"/>
            <p:cNvSpPr>
              <a:spLocks noChangeArrowheads="1"/>
            </p:cNvSpPr>
            <p:nvPr/>
          </p:nvSpPr>
          <p:spPr bwMode="auto">
            <a:xfrm>
              <a:off x="2292" y="2919"/>
              <a:ext cx="1874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7" name="Rectangle 63"/>
            <p:cNvSpPr>
              <a:spLocks noChangeArrowheads="1"/>
            </p:cNvSpPr>
            <p:nvPr/>
          </p:nvSpPr>
          <p:spPr bwMode="auto">
            <a:xfrm>
              <a:off x="2292" y="2919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8" name="Rectangle 64"/>
            <p:cNvSpPr>
              <a:spLocks noChangeArrowheads="1"/>
            </p:cNvSpPr>
            <p:nvPr/>
          </p:nvSpPr>
          <p:spPr bwMode="auto">
            <a:xfrm>
              <a:off x="2300" y="2919"/>
              <a:ext cx="1866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09" name="Rectangle 65"/>
            <p:cNvSpPr>
              <a:spLocks noChangeArrowheads="1"/>
            </p:cNvSpPr>
            <p:nvPr/>
          </p:nvSpPr>
          <p:spPr bwMode="auto">
            <a:xfrm>
              <a:off x="4166" y="1726"/>
              <a:ext cx="1723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10" name="Rectangle 66"/>
            <p:cNvSpPr>
              <a:spLocks noChangeArrowheads="1"/>
            </p:cNvSpPr>
            <p:nvPr/>
          </p:nvSpPr>
          <p:spPr bwMode="auto">
            <a:xfrm>
              <a:off x="4166" y="2919"/>
              <a:ext cx="1723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11" name="Rectangle 67"/>
            <p:cNvSpPr>
              <a:spLocks noChangeArrowheads="1"/>
            </p:cNvSpPr>
            <p:nvPr/>
          </p:nvSpPr>
          <p:spPr bwMode="auto">
            <a:xfrm>
              <a:off x="5889" y="1726"/>
              <a:ext cx="8" cy="1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12" name="Rectangle 68"/>
            <p:cNvSpPr>
              <a:spLocks noChangeArrowheads="1"/>
            </p:cNvSpPr>
            <p:nvPr/>
          </p:nvSpPr>
          <p:spPr bwMode="auto">
            <a:xfrm>
              <a:off x="4166" y="2919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13" name="Rectangle 69"/>
            <p:cNvSpPr>
              <a:spLocks noChangeArrowheads="1"/>
            </p:cNvSpPr>
            <p:nvPr/>
          </p:nvSpPr>
          <p:spPr bwMode="auto">
            <a:xfrm>
              <a:off x="4174" y="2919"/>
              <a:ext cx="1715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14" name="Rectangle 70"/>
            <p:cNvSpPr>
              <a:spLocks noChangeArrowheads="1"/>
            </p:cNvSpPr>
            <p:nvPr/>
          </p:nvSpPr>
          <p:spPr bwMode="auto">
            <a:xfrm>
              <a:off x="5889" y="1726"/>
              <a:ext cx="8" cy="119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15" name="Rectangle 71"/>
            <p:cNvSpPr>
              <a:spLocks noChangeArrowheads="1"/>
            </p:cNvSpPr>
            <p:nvPr/>
          </p:nvSpPr>
          <p:spPr bwMode="auto">
            <a:xfrm>
              <a:off x="5889" y="2919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16" name="Rectangle 72"/>
            <p:cNvSpPr>
              <a:spLocks noChangeArrowheads="1"/>
            </p:cNvSpPr>
            <p:nvPr/>
          </p:nvSpPr>
          <p:spPr bwMode="auto">
            <a:xfrm>
              <a:off x="5889" y="2919"/>
              <a:ext cx="8" cy="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4217" name="Rectangle 73"/>
            <p:cNvSpPr>
              <a:spLocks noChangeArrowheads="1"/>
            </p:cNvSpPr>
            <p:nvPr/>
          </p:nvSpPr>
          <p:spPr bwMode="auto">
            <a:xfrm>
              <a:off x="521" y="2919"/>
              <a:ext cx="80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960967" y="1124446"/>
            <a:ext cx="1075266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1" rIns="91400" bIns="45701"/>
          <a:lstStyle/>
          <a:p>
            <a:pPr marL="381000" indent="-381000" defTabSz="457200">
              <a:spcBef>
                <a:spcPct val="20000"/>
              </a:spcBef>
              <a:buClr>
                <a:srgbClr val="333333"/>
              </a:buClr>
              <a:buSzPct val="115000"/>
              <a:buFont typeface="Wingdings" pitchFamily="2" charset="2"/>
              <a:buNone/>
              <a:defRPr/>
            </a:pP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  <a:t>The advantages:</a:t>
            </a:r>
            <a:br>
              <a:rPr lang="en-GB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rPr>
            </a:br>
            <a:endParaRPr lang="en-GB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 lvl="1" defTabSz="457200">
              <a:spcBef>
                <a:spcPts val="600"/>
              </a:spcBef>
              <a:buClr>
                <a:srgbClr val="FF0000"/>
              </a:buClr>
              <a:buFont typeface="Arial" charset="0"/>
              <a:buBlip>
                <a:blip r:embed="rId2"/>
              </a:buBlip>
              <a:defRPr/>
            </a:pP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Adapted equipment, configurable from the LYRA portal</a:t>
            </a:r>
          </a:p>
          <a:p>
            <a:pPr lvl="1" defTabSz="457200">
              <a:spcBef>
                <a:spcPts val="600"/>
              </a:spcBef>
              <a:buClr>
                <a:srgbClr val="FF0000"/>
              </a:buClr>
              <a:buFont typeface="Arial" charset="0"/>
              <a:buBlip>
                <a:blip r:embed="rId2"/>
              </a:buBlip>
              <a:defRPr/>
            </a:pP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Security (Private APN </a:t>
            </a:r>
            <a:r>
              <a:rPr lang="en-GB" sz="17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gprsnac.com</a:t>
            </a: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or gprsnac.o2.de)</a:t>
            </a:r>
          </a:p>
          <a:p>
            <a:pPr lvl="1" defTabSz="457200">
              <a:spcBef>
                <a:spcPts val="600"/>
              </a:spcBef>
              <a:buClr>
                <a:srgbClr val="FF0000"/>
              </a:buClr>
              <a:buFont typeface="Arial" charset="0"/>
              <a:buBlip>
                <a:blip r:embed="rId2"/>
              </a:buBlip>
              <a:defRPr/>
            </a:pP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Billing when activating </a:t>
            </a:r>
            <a:r>
              <a:rPr lang="en-GB" sz="17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SIMs</a:t>
            </a:r>
            <a:endParaRPr lang="en-GB" sz="1700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 lvl="1" defTabSz="457200">
              <a:spcBef>
                <a:spcPts val="600"/>
              </a:spcBef>
              <a:buClr>
                <a:srgbClr val="FF0000"/>
              </a:buClr>
              <a:buFont typeface="Arial" charset="0"/>
              <a:buBlip>
                <a:blip r:embed="rId2"/>
              </a:buBlip>
              <a:defRPr/>
            </a:pP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Creating M2M routes on the portal to an IP address and port</a:t>
            </a:r>
          </a:p>
          <a:p>
            <a:pPr lvl="1" defTabSz="457200">
              <a:spcBef>
                <a:spcPts val="600"/>
              </a:spcBef>
              <a:buClr>
                <a:srgbClr val="FF0000"/>
              </a:buClr>
              <a:buFont typeface="Arial" charset="0"/>
              <a:buBlip>
                <a:blip r:embed="rId2"/>
              </a:buBlip>
              <a:defRPr/>
            </a:pP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FTP Proxy, HTTP, SMTP Relay</a:t>
            </a:r>
          </a:p>
          <a:p>
            <a:pPr lvl="1" defTabSz="457200">
              <a:spcBef>
                <a:spcPts val="600"/>
              </a:spcBef>
              <a:buClr>
                <a:srgbClr val="FF0000"/>
              </a:buClr>
              <a:buFont typeface="Arial" charset="0"/>
              <a:buBlip>
                <a:blip r:embed="rId2"/>
              </a:buBlip>
              <a:defRPr/>
            </a:pP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WEB 2.0 Portal for SIM management: innovation and performance</a:t>
            </a:r>
          </a:p>
          <a:p>
            <a:pPr lvl="1" defTabSz="457200">
              <a:spcBef>
                <a:spcPts val="600"/>
              </a:spcBef>
              <a:buClr>
                <a:srgbClr val="FF0000"/>
              </a:buClr>
              <a:buFont typeface="Arial" charset="0"/>
              <a:buBlip>
                <a:blip r:embed="rId2"/>
              </a:buBlip>
              <a:defRPr/>
            </a:pP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GB" sz="17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Mutualization</a:t>
            </a:r>
            <a:r>
              <a:rPr lang="en-GB" sz="17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-128"/>
                <a:cs typeface="Arial" charset="0"/>
              </a:rPr>
              <a:t> of flows by operator: BOUYGUES, SFR, ORANGE, O2</a:t>
            </a:r>
            <a:endParaRPr lang="en-GB" sz="1700" dirty="0">
              <a:solidFill>
                <a:schemeClr val="bg1">
                  <a:lumMod val="50000"/>
                </a:schemeClr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31748" name="Picture 4" descr="sim-wif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684" y="4851400"/>
            <a:ext cx="1778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1051" y="188914"/>
            <a:ext cx="115146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2AC88F-E006-45A4-9A04-7A786739C080}" type="slidenum">
              <a:rPr lang="fr-FR"/>
              <a:pPr>
                <a:defRPr/>
              </a:pPr>
              <a:t>9</a:t>
            </a:fld>
            <a:endParaRPr lang="fr-FR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5" cstate="print"/>
          <a:srcRect l="20960" r="19107"/>
          <a:stretch>
            <a:fillRect/>
          </a:stretch>
        </p:blipFill>
        <p:spPr bwMode="auto">
          <a:xfrm>
            <a:off x="2735627" y="4365104"/>
            <a:ext cx="960107" cy="79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5787" y="5229201"/>
            <a:ext cx="1680468" cy="58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5627" y="5373216"/>
            <a:ext cx="947936" cy="58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8" cstate="print"/>
          <a:srcRect l="12886" r="14092"/>
          <a:stretch>
            <a:fillRect/>
          </a:stretch>
        </p:blipFill>
        <p:spPr bwMode="auto">
          <a:xfrm>
            <a:off x="4367808" y="4509121"/>
            <a:ext cx="1440160" cy="51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022" y="4509120"/>
            <a:ext cx="1647957" cy="61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10" cstate="print"/>
          <a:srcRect l="7791" t="21527" r="6504" b="13892"/>
          <a:stretch>
            <a:fillRect/>
          </a:stretch>
        </p:blipFill>
        <p:spPr bwMode="auto">
          <a:xfrm>
            <a:off x="6192011" y="5517232"/>
            <a:ext cx="211223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11" cstate="print"/>
          <a:srcRect t="17131" b="17131"/>
          <a:stretch>
            <a:fillRect/>
          </a:stretch>
        </p:blipFill>
        <p:spPr bwMode="auto">
          <a:xfrm>
            <a:off x="8784300" y="4459778"/>
            <a:ext cx="1414529" cy="69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solution KORTEX / LYRA 2, 3, 4G</a:t>
            </a:r>
            <a:endParaRPr lang="fr-FR" dirty="0"/>
          </a:p>
        </p:txBody>
      </p:sp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23975" y="5724525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LyraV2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 LyraV2" id="{828A580D-B357-4A50-8749-E65C3C876B9F}" vid="{7EC30DF1-3DBB-4627-BAF9-40027CA33CA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LyraV2</Template>
  <TotalTime>9942</TotalTime>
  <Words>1512</Words>
  <Application>Microsoft Office PowerPoint</Application>
  <PresentationFormat>Personnalisé</PresentationFormat>
  <Paragraphs>508</Paragraphs>
  <Slides>35</Slides>
  <Notes>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7" baseType="lpstr">
      <vt:lpstr>Theme LyraV2</vt:lpstr>
      <vt:lpstr>Image</vt:lpstr>
      <vt:lpstr>KORTEX PSI PRESENTATION  PRODUCTS AND APPLICATIONS</vt:lpstr>
      <vt:lpstr>SUMMARY</vt:lpstr>
      <vt:lpstr>PRESENTATION OF KORTEX COMPANY</vt:lpstr>
      <vt:lpstr>Use case</vt:lpstr>
      <vt:lpstr>Cellular routers</vt:lpstr>
      <vt:lpstr>Other CELLULAR ROUTERS</vt:lpstr>
      <vt:lpstr>Cellular (GPRS-EDGE) and analog modems</vt:lpstr>
      <vt:lpstr>KORTEX antennas and accessories</vt:lpstr>
      <vt:lpstr>The solution KORTEX / LYRA 2, 3, 4G</vt:lpstr>
      <vt:lpstr>The Lyra Network 2.0 web portal</vt:lpstr>
      <vt:lpstr>A GREAT NUMBER OF M2M APPLICATIONS</vt:lpstr>
      <vt:lpstr>Some KORTEX PSI applications</vt:lpstr>
      <vt:lpstr>Products for ...</vt:lpstr>
      <vt:lpstr>Standalone payment terminals in 4G &amp; RTC Backup</vt:lpstr>
      <vt:lpstr>ELECTRICAL AND WASHING TERMINALS</vt:lpstr>
      <vt:lpstr>Automats and video Surveillance in 4G</vt:lpstr>
      <vt:lpstr>BACKUP of CENTRALIZED MONETIC SOLUTIONS</vt:lpstr>
      <vt:lpstr>Products for ...</vt:lpstr>
      <vt:lpstr>Remote management of roadside equipment</vt:lpstr>
      <vt:lpstr>Management of town hall panels (PMV, PML)</vt:lpstr>
      <vt:lpstr>Management of franking systems: M2M</vt:lpstr>
      <vt:lpstr>Connected Scale: 3G Transmission</vt:lpstr>
      <vt:lpstr>Products for ...</vt:lpstr>
      <vt:lpstr>Temporary connections in 4G</vt:lpstr>
      <vt:lpstr>Products for ...</vt:lpstr>
      <vt:lpstr>4G Router for video doubt removal system</vt:lpstr>
      <vt:lpstr>Products for ...</vt:lpstr>
      <vt:lpstr>ENERGY PERFORMANCE: 3G transmission</vt:lpstr>
      <vt:lpstr>Switching on the PLC controlled by SMS</vt:lpstr>
      <vt:lpstr>The end of the PSTN: maturity 2021, THE POTS</vt:lpstr>
      <vt:lpstr>Benefits of KORTEX Services and Products</vt:lpstr>
      <vt:lpstr>Essential accessories for 2018</vt:lpstr>
      <vt:lpstr>#Some References:</vt:lpstr>
      <vt:lpstr>Developments to come</vt:lpstr>
      <vt:lpstr>THE END</vt:lpstr>
    </vt:vector>
  </TitlesOfParts>
  <Company>Lyra Network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Matinée monétique PARIS</dc:title>
  <dc:creator>Aurelie Tible</dc:creator>
  <cp:lastModifiedBy>Sami</cp:lastModifiedBy>
  <cp:revision>253</cp:revision>
  <dcterms:created xsi:type="dcterms:W3CDTF">2017-01-04T10:13:08Z</dcterms:created>
  <dcterms:modified xsi:type="dcterms:W3CDTF">2018-05-28T15:29:21Z</dcterms:modified>
</cp:coreProperties>
</file>